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344" r:id="rId2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9926" autoAdjust="0"/>
  </p:normalViewPr>
  <p:slideViewPr>
    <p:cSldViewPr snapToGrid="0">
      <p:cViewPr varScale="1">
        <p:scale>
          <a:sx n="93" d="100"/>
          <a:sy n="93" d="100"/>
        </p:scale>
        <p:origin x="12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Results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2F-40EC-961C-738307C6A95A}"/>
              </c:ext>
            </c:extLst>
          </c:dPt>
          <c:dPt>
            <c:idx val="1"/>
            <c:bubble3D val="0"/>
            <c:explosion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2F-40EC-961C-738307C6A9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Sample</c:v>
                </c:pt>
                <c:pt idx="1">
                  <c:v>Population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14-4A48-AD90-5C44C1421B3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FE3AFF-632C-4234-90A1-DBC5AA20A0C2}" type="doc">
      <dgm:prSet loTypeId="urn:microsoft.com/office/officeart/2005/8/layout/rings+Icon" loCatId="officeonline" qsTypeId="urn:microsoft.com/office/officeart/2005/8/quickstyle/simple3" qsCatId="simple" csTypeId="urn:microsoft.com/office/officeart/2005/8/colors/colorful1" csCatId="colorful" phldr="1"/>
      <dgm:spPr/>
    </dgm:pt>
    <dgm:pt modelId="{697E9493-F0AD-4907-A78C-FA61071F44BC}">
      <dgm:prSet phldrT="[Text]"/>
      <dgm:spPr/>
      <dgm:t>
        <a:bodyPr/>
        <a:lstStyle/>
        <a:p>
          <a:r>
            <a:rPr lang="en-US" dirty="0"/>
            <a:t>Facts</a:t>
          </a:r>
        </a:p>
      </dgm:t>
    </dgm:pt>
    <dgm:pt modelId="{D34C663E-FFE1-44F6-A5A7-8C0FABEE7183}" type="parTrans" cxnId="{B9AC7FCB-1E05-42BA-A246-761E5785E0AB}">
      <dgm:prSet/>
      <dgm:spPr/>
      <dgm:t>
        <a:bodyPr/>
        <a:lstStyle/>
        <a:p>
          <a:endParaRPr lang="en-US"/>
        </a:p>
      </dgm:t>
    </dgm:pt>
    <dgm:pt modelId="{4E7F5DF8-48A3-46C6-8DB0-C1B096E81A35}" type="sibTrans" cxnId="{B9AC7FCB-1E05-42BA-A246-761E5785E0AB}">
      <dgm:prSet/>
      <dgm:spPr/>
      <dgm:t>
        <a:bodyPr/>
        <a:lstStyle/>
        <a:p>
          <a:endParaRPr lang="en-US"/>
        </a:p>
      </dgm:t>
    </dgm:pt>
    <dgm:pt modelId="{CC07DBBF-FB37-4A1D-A5A3-E98FAB358434}">
      <dgm:prSet phldrT="[Text]"/>
      <dgm:spPr/>
      <dgm:t>
        <a:bodyPr/>
        <a:lstStyle/>
        <a:p>
          <a:r>
            <a:rPr lang="en-US" dirty="0"/>
            <a:t>Personal Beliefs</a:t>
          </a:r>
        </a:p>
      </dgm:t>
    </dgm:pt>
    <dgm:pt modelId="{5370E459-09EE-4654-A8BF-AC48637408C0}" type="parTrans" cxnId="{9667760D-31CD-406E-8E0A-1AA32D85425C}">
      <dgm:prSet/>
      <dgm:spPr/>
      <dgm:t>
        <a:bodyPr/>
        <a:lstStyle/>
        <a:p>
          <a:endParaRPr lang="en-US"/>
        </a:p>
      </dgm:t>
    </dgm:pt>
    <dgm:pt modelId="{4C1B2C9C-D058-4A9F-833F-E1FAC7BA62C5}" type="sibTrans" cxnId="{9667760D-31CD-406E-8E0A-1AA32D85425C}">
      <dgm:prSet/>
      <dgm:spPr/>
      <dgm:t>
        <a:bodyPr/>
        <a:lstStyle/>
        <a:p>
          <a:endParaRPr lang="en-US"/>
        </a:p>
      </dgm:t>
    </dgm:pt>
    <dgm:pt modelId="{C39ECAB0-1B94-4601-A057-999AFE0BA9DD}" type="pres">
      <dgm:prSet presAssocID="{3EFE3AFF-632C-4234-90A1-DBC5AA20A0C2}" presName="Name0" presStyleCnt="0">
        <dgm:presLayoutVars>
          <dgm:chMax val="7"/>
          <dgm:dir/>
          <dgm:resizeHandles val="exact"/>
        </dgm:presLayoutVars>
      </dgm:prSet>
      <dgm:spPr/>
    </dgm:pt>
    <dgm:pt modelId="{09B2B9C7-DDFA-45FE-BAC4-8A0A024CDAA3}" type="pres">
      <dgm:prSet presAssocID="{3EFE3AFF-632C-4234-90A1-DBC5AA20A0C2}" presName="ellipse1" presStyleLbl="vennNode1" presStyleIdx="0" presStyleCnt="2" custLinFactNeighborX="-36748" custLinFactNeighborY="658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DE585-6A45-419F-85B7-007A13223715}" type="pres">
      <dgm:prSet presAssocID="{3EFE3AFF-632C-4234-90A1-DBC5AA20A0C2}" presName="ellipse2" presStyleLbl="vennNode1" presStyleIdx="1" presStyleCnt="2" custLinFactNeighborX="55" custLinFactNeighborY="4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7760D-31CD-406E-8E0A-1AA32D85425C}" srcId="{3EFE3AFF-632C-4234-90A1-DBC5AA20A0C2}" destId="{CC07DBBF-FB37-4A1D-A5A3-E98FAB358434}" srcOrd="1" destOrd="0" parTransId="{5370E459-09EE-4654-A8BF-AC48637408C0}" sibTransId="{4C1B2C9C-D058-4A9F-833F-E1FAC7BA62C5}"/>
    <dgm:cxn modelId="{B9AC7FCB-1E05-42BA-A246-761E5785E0AB}" srcId="{3EFE3AFF-632C-4234-90A1-DBC5AA20A0C2}" destId="{697E9493-F0AD-4907-A78C-FA61071F44BC}" srcOrd="0" destOrd="0" parTransId="{D34C663E-FFE1-44F6-A5A7-8C0FABEE7183}" sibTransId="{4E7F5DF8-48A3-46C6-8DB0-C1B096E81A35}"/>
    <dgm:cxn modelId="{F086754E-7B5A-452B-BAF6-A6BB4494F431}" type="presOf" srcId="{697E9493-F0AD-4907-A78C-FA61071F44BC}" destId="{09B2B9C7-DDFA-45FE-BAC4-8A0A024CDAA3}" srcOrd="0" destOrd="0" presId="urn:microsoft.com/office/officeart/2005/8/layout/rings+Icon"/>
    <dgm:cxn modelId="{8375C5A0-AB14-4F04-BC6D-21584CE1CBF1}" type="presOf" srcId="{CC07DBBF-FB37-4A1D-A5A3-E98FAB358434}" destId="{E6DDE585-6A45-419F-85B7-007A13223715}" srcOrd="0" destOrd="0" presId="urn:microsoft.com/office/officeart/2005/8/layout/rings+Icon"/>
    <dgm:cxn modelId="{7DBB9F44-3A14-4FF2-999E-5730CE741E59}" type="presOf" srcId="{3EFE3AFF-632C-4234-90A1-DBC5AA20A0C2}" destId="{C39ECAB0-1B94-4601-A057-999AFE0BA9DD}" srcOrd="0" destOrd="0" presId="urn:microsoft.com/office/officeart/2005/8/layout/rings+Icon"/>
    <dgm:cxn modelId="{13E53592-2635-46BE-8A7E-8D728F3D6A48}" type="presParOf" srcId="{C39ECAB0-1B94-4601-A057-999AFE0BA9DD}" destId="{09B2B9C7-DDFA-45FE-BAC4-8A0A024CDAA3}" srcOrd="0" destOrd="0" presId="urn:microsoft.com/office/officeart/2005/8/layout/rings+Icon"/>
    <dgm:cxn modelId="{1CBAB157-C9A5-4B77-91FC-380FDFDA0AD2}" type="presParOf" srcId="{C39ECAB0-1B94-4601-A057-999AFE0BA9DD}" destId="{E6DDE585-6A45-419F-85B7-007A13223715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2B9C7-DDFA-45FE-BAC4-8A0A024CDAA3}">
      <dsp:nvSpPr>
        <dsp:cNvPr id="0" name=""/>
        <dsp:cNvSpPr/>
      </dsp:nvSpPr>
      <dsp:spPr>
        <a:xfrm>
          <a:off x="146715" y="1644978"/>
          <a:ext cx="2498500" cy="249867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Facts</a:t>
          </a:r>
        </a:p>
      </dsp:txBody>
      <dsp:txXfrm>
        <a:off x="512612" y="2010901"/>
        <a:ext cx="1766706" cy="1766830"/>
      </dsp:txXfrm>
    </dsp:sp>
    <dsp:sp modelId="{E6DDE585-6A45-419F-85B7-007A13223715}">
      <dsp:nvSpPr>
        <dsp:cNvPr id="0" name=""/>
        <dsp:cNvSpPr/>
      </dsp:nvSpPr>
      <dsp:spPr>
        <a:xfrm>
          <a:off x="2352198" y="1666478"/>
          <a:ext cx="2498500" cy="249867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Personal Beliefs</a:t>
          </a:r>
        </a:p>
      </dsp:txBody>
      <dsp:txXfrm>
        <a:off x="2718095" y="2032401"/>
        <a:ext cx="1766706" cy="1766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7C40B-4805-433C-9D38-F85F40D2864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8A131-BE1C-4A4D-BF31-4215726C1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6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8A131-BE1C-4A4D-BF31-4215726C16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5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8A131-BE1C-4A4D-BF31-4215726C1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56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8A131-BE1C-4A4D-BF31-4215726C16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7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8A131-BE1C-4A4D-BF31-4215726C16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9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8A131-BE1C-4A4D-BF31-4215726C16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8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8A131-BE1C-4A4D-BF31-4215726C16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24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8A131-BE1C-4A4D-BF31-4215726C16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2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Inductive</a:t>
            </a:r>
            <a:r>
              <a:rPr lang="en-US" baseline="0" dirty="0" smtClean="0"/>
              <a:t> (but also deductive)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8A131-BE1C-4A4D-BF31-4215726C16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8A131-BE1C-4A4D-BF31-4215726C16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0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99CCD-7717-4FA9-9726-EA777AF3A37D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F48F33C3-07BC-45DE-8BAA-7EAB9638372E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7F2DA5-B14F-40E3-8CE2-6506CC033CF4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/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 algn="ctr">
              <a:buNone/>
              <a:defRPr sz="18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800"/>
            </a:lvl4pPr>
            <a:lvl5pPr marL="1828754" indent="0" algn="ctr">
              <a:buNone/>
              <a:defRPr sz="1800"/>
            </a:lvl5pPr>
            <a:lvl6pPr marL="2285943" indent="0" algn="ctr">
              <a:buNone/>
              <a:defRPr sz="1800"/>
            </a:lvl6pPr>
            <a:lvl7pPr marL="2743131" indent="0" algn="ctr">
              <a:buNone/>
              <a:defRPr sz="1800"/>
            </a:lvl7pPr>
            <a:lvl8pPr marL="3200320" indent="0" algn="ctr">
              <a:buNone/>
              <a:defRPr sz="1800"/>
            </a:lvl8pPr>
            <a:lvl9pPr marL="3657509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C7EA9C6-22E9-4439-A310-CABEF210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981D77D4-A116-497B-B275-288861BF3290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C1AA08-B188-4E85-A36D-24CF1315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72CDF-C91A-43B9-81AC-0FC8F31B4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0" name="Picture 2" descr="https://licensebuttons.net/l/by-nc-sa/3.0/nl/88x31.png">
            <a:extLst>
              <a:ext uri="{FF2B5EF4-FFF2-40B4-BE49-F238E27FC236}">
                <a16:creationId xmlns:a16="http://schemas.microsoft.com/office/drawing/2014/main" id="{838CA321-6955-47FA-84DB-0B9822313A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23" y="6470654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CA9A5-84F7-47BF-9C01-023A767D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1B3D8-24EA-47CF-B22A-78CD2EB21043}" type="datetimeFigureOut">
              <a:rPr lang="en-US"/>
              <a:pPr>
                <a:defRPr/>
              </a:pPr>
              <a:t>4/28/2020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52BE8-1AE5-4196-B50C-AA50836F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6701" y="6470650"/>
            <a:ext cx="347358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9F741-68D1-4376-8D93-1A2A0DAD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584CB-3DF1-4B76-8E67-297E5A36EF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2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8DB152-0A4E-43D2-AF42-FA861E14D314}"/>
              </a:ext>
            </a:extLst>
          </p:cNvPr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3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178692-06B3-4490-ADCF-A9991420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B80EF-5D29-487E-871A-4481229310C5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0248BE-C81D-4C14-AEA2-834B85CE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6701" y="6470650"/>
            <a:ext cx="347358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C8FA94-893D-4827-81F3-89AFFE19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5073D-BE84-4EA4-B43F-48EF0C0A8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939" y="1724301"/>
            <a:ext cx="9720263" cy="45844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6A552-2859-4E6F-B5EA-BCF7673C8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DA8E9-8804-4D5D-8115-DBD25387162D}" type="datetimeFigureOut">
              <a:rPr lang="en-US"/>
              <a:pPr>
                <a:defRPr/>
              </a:pPr>
              <a:t>4/28/2020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9A777-408D-40F8-B476-E9E34D96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6701" y="6470650"/>
            <a:ext cx="347358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27336-1C3F-4158-8CB9-2A04A384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B755-063A-416A-A6AA-9A8B919A06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8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DE5FB9-B191-4290-952A-C0DD20AC178C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DEBD5392-2898-4859-A087-CA4929D381A5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09751C-A174-4277-935F-16A5E370B398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/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FBA1C6-1143-46B6-B5F7-5F7725F16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F83D5-2562-4FC0-BC4A-A750EB8385CA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6947EC6-3BED-41FC-A4D9-C4453F39A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6701" y="6470650"/>
            <a:ext cx="347358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4F8968-A904-40FA-9574-B3D473B2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20F27-B6C3-4695-B241-2F3C323BD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6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457201"/>
            <a:ext cx="9720072" cy="11234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741901"/>
            <a:ext cx="4754880" cy="45674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1741901"/>
            <a:ext cx="4754880" cy="45674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CA24F-7EF9-4B1B-9B42-6B0D82D4B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72B29-1B79-4B06-84D4-8D19DF74D557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0B600-CBE5-4BC9-95BC-714F0D48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3466" y="6470650"/>
            <a:ext cx="590073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30627-1848-4105-9803-5E79EE1D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75E43-0FDC-47D6-A624-83C22A056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8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332" y="1652703"/>
            <a:ext cx="5086677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200" b="0" cap="none" baseline="0">
                <a:solidFill>
                  <a:schemeClr val="accent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332" y="2495513"/>
            <a:ext cx="5086677" cy="38138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90" y="1652703"/>
            <a:ext cx="5086676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495513"/>
            <a:ext cx="5086677" cy="38138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C22478-538F-4FDA-881B-C0A93667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01B42-23E9-4E95-8A12-B17B470A0AED}" type="datetimeFigureOut">
              <a:rPr lang="en-US"/>
              <a:pPr>
                <a:defRPr/>
              </a:pPr>
              <a:t>4/28/2020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23286E-FE0C-45B1-B5D3-034FC2E9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1" y="6470650"/>
            <a:ext cx="347358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159E61-4D9B-4EEF-835B-50482040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205" y="6470650"/>
            <a:ext cx="377371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EFF2F-4DED-4FC5-96C8-0336A20FD3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6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9C983E-AFCD-48C4-8489-A34C73512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41E6D-437E-41B9-9D9D-A7BF8A59B019}" type="datetimeFigureOut">
              <a:rPr lang="en-US"/>
              <a:pPr>
                <a:defRPr/>
              </a:pPr>
              <a:t>4/28/2020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690C1C-6270-4D91-951D-5CE5915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6701" y="6470650"/>
            <a:ext cx="347358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B14003D-5776-4694-9883-5DCCB6BC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5B9F6-8222-4FF7-9450-4ED59B7A2F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4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7D689-6972-4ED8-BB59-BD49BC943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EAC96-96A2-4F60-9568-BC8C32B768D0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46A2F4-F80C-46F8-8E84-12962A195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6701" y="6470650"/>
            <a:ext cx="347358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B2866-E5FC-4C1C-A626-720CB6C7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DC0C9-A5B9-4C1B-9BFA-943316E90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1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2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C0BC15-3E85-41F4-811E-A37A699A6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8E701-EE07-4AB3-A3CA-445E72809677}" type="datetimeFigureOut">
              <a:rPr lang="en-US"/>
              <a:pPr>
                <a:defRPr/>
              </a:pPr>
              <a:t>4/28/2020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9BDDC5-78E9-4D07-8EEB-EDA6DF26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6701" y="6470650"/>
            <a:ext cx="347358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DEB450-6056-46CD-A225-5229B8EC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09A99-867F-4FC2-90E6-D035037A95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67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6716D-0AB8-4C91-AB4A-08D8E21D4030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/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27632F5-B271-4A13-88BE-528E9F611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680F4-5A31-4715-B378-79C21828F37F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104C14A-2273-4D7D-87F0-960DFE59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6701" y="6470650"/>
            <a:ext cx="3473587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22283C8-E064-428A-AE8E-55EFF5D5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16B3-40BE-41FC-9A38-04F1AD7D5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F1DB5-9006-4645-ACDE-12E39F4A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9" y="457200"/>
            <a:ext cx="9720263" cy="1175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C81FC8D-B92C-4B4A-A513-7E5729B81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3939" y="1741488"/>
            <a:ext cx="972026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0AA94-701B-4520-8508-B51A21176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26" y="6470650"/>
            <a:ext cx="823913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l">
              <a:defRPr/>
            </a:pPr>
            <a:fld id="{C9D8973D-27BB-4DFD-ABA3-310E2EFF2350}" type="datetimeFigureOut">
              <a:rPr lang="en-US" smtClean="0"/>
              <a:pPr algn="l">
                <a:defRPr/>
              </a:pPr>
              <a:t>4/28/2020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0436A-F541-4323-95E7-29A823186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4504" y="6470650"/>
            <a:ext cx="377371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33CBC7A1-C7CD-4704-A6D8-84D559AF1B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0CC4A6-B23E-434A-BBD1-15A1250033F4}"/>
              </a:ext>
            </a:extLst>
          </p:cNvPr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Box 10">
            <a:extLst>
              <a:ext uri="{FF2B5EF4-FFF2-40B4-BE49-F238E27FC236}">
                <a16:creationId xmlns:a16="http://schemas.microsoft.com/office/drawing/2014/main" id="{2CFD2E99-5C9E-41B1-8079-0EE86DDFE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88" y="6423026"/>
            <a:ext cx="40252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Psychology Through the Lifespan By: Beyer &amp; Lazzara</a:t>
            </a:r>
          </a:p>
        </p:txBody>
      </p:sp>
      <p:pic>
        <p:nvPicPr>
          <p:cNvPr id="1026" name="Picture 2" descr="https://licensebuttons.net/l/by-nc-sa/3.0/nl/88x31.png">
            <a:extLst>
              <a:ext uri="{FF2B5EF4-FFF2-40B4-BE49-F238E27FC236}">
                <a16:creationId xmlns:a16="http://schemas.microsoft.com/office/drawing/2014/main" id="{23C31FD3-31FF-47E3-8E95-6497A9778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16" y="6400804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8" r:id="rId2"/>
    <p:sldLayoutId id="2147483684" r:id="rId3"/>
    <p:sldLayoutId id="2147483685" r:id="rId4"/>
    <p:sldLayoutId id="2147483679" r:id="rId5"/>
    <p:sldLayoutId id="2147483680" r:id="rId6"/>
    <p:sldLayoutId id="2147483686" r:id="rId7"/>
    <p:sldLayoutId id="2147483681" r:id="rId8"/>
    <p:sldLayoutId id="2147483687" r:id="rId9"/>
    <p:sldLayoutId id="2147483682" r:id="rId10"/>
    <p:sldLayoutId id="2147483688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0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5pPr>
      <a:lvl6pPr marL="457189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6pPr>
      <a:lvl7pPr marL="914377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7pPr>
      <a:lvl8pPr marL="1371566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8pPr>
      <a:lvl9pPr marL="1828754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6" indent="-90486" algn="l" rtl="0" eaLnBrk="1" fontAlgn="base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07" indent="-136522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63" indent="-136522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10" indent="-136522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69" indent="-136522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77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77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2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2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.xml"/><Relationship Id="rId10" Type="http://schemas.openxmlformats.org/officeDocument/2006/relationships/chart" Target="../charts/chart1.xml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B7C1-3E03-4D9A-963D-61AE0F751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59351"/>
            <a:ext cx="7772400" cy="14636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Ch. 1 Intro to lifespan Growth and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2FC36-47B7-4A83-AE4D-A1E457051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59351"/>
            <a:ext cx="3200400" cy="1463675"/>
          </a:xfrm>
        </p:spPr>
        <p:txBody>
          <a:bodyPr rtlCol="0"/>
          <a:lstStyle/>
          <a:p>
            <a:pPr algn="ctr" fontAlgn="auto">
              <a:defRPr/>
            </a:pPr>
            <a:r>
              <a:rPr lang="en-US" dirty="0"/>
              <a:t>Psychology Through the Lifespan by Beyer &amp; Lazzara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9FFD28-7828-4AFF-A30C-EE90C1DE52C8}"/>
              </a:ext>
            </a:extLst>
          </p:cNvPr>
          <p:cNvSpPr/>
          <p:nvPr/>
        </p:nvSpPr>
        <p:spPr>
          <a:xfrm>
            <a:off x="0" y="3"/>
            <a:ext cx="12192000" cy="4625340"/>
          </a:xfrm>
          <a:prstGeom prst="rect">
            <a:avLst/>
          </a:prstGeom>
          <a:solidFill>
            <a:srgbClr val="C8EF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E6F88-2BD8-4F09-A527-6F2E0C4B7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74" y="3"/>
            <a:ext cx="9014460" cy="46253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52"/>
    </mc:Choice>
    <mc:Fallback>
      <p:transition spd="slow" advTm="86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B159EB-8980-4660-A5A0-F773619D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6058E1-960E-47B0-BDD4-053A90682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Methods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6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36"/>
    </mc:Choice>
    <mc:Fallback>
      <p:transition spd="slow" advTm="78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3BFBB5-17DD-4093-AA4C-98CBB3169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studies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863F96-CB58-4B41-B98B-C44B10AA9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845429"/>
            <a:ext cx="5243669" cy="44639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Naturalistic &amp; laboratory</a:t>
            </a: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Advantages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May be natural 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See what people do 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Generate hypotheses</a:t>
            </a: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Disadvantages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Limited control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Cannot generalize findings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Two small children playing with toys in the sand">
            <a:extLst>
              <a:ext uri="{FF2B5EF4-FFF2-40B4-BE49-F238E27FC236}">
                <a16:creationId xmlns:a16="http://schemas.microsoft.com/office/drawing/2014/main" id="{E29A3C2A-225F-4347-A7C6-D68E1698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96" y="2124499"/>
            <a:ext cx="5867859" cy="39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3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94A8-4C82-456B-BBD5-40EEC4F2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studies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261B7-5A97-4BC4-9A4E-C584DA7FED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Tests hypothesis with variables of interest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Experimenter control</a:t>
            </a:r>
          </a:p>
          <a:p>
            <a:endParaRPr lang="en-US" dirty="0"/>
          </a:p>
        </p:txBody>
      </p:sp>
      <p:pic>
        <p:nvPicPr>
          <p:cNvPr id="8" name="Content Placeholder 7" descr="Plaque reads &quot;Site of Stanford prison experiment 1971 conducted by Dr. Philip G. Zimbardo&quot;">
            <a:extLst>
              <a:ext uri="{FF2B5EF4-FFF2-40B4-BE49-F238E27FC236}">
                <a16:creationId xmlns:a16="http://schemas.microsoft.com/office/drawing/2014/main" id="{40831D0F-DCF1-49EB-8AC7-47FEB970B4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21242" r="11019" b="28821"/>
          <a:stretch/>
        </p:blipFill>
        <p:spPr>
          <a:xfrm>
            <a:off x="1135117" y="1741901"/>
            <a:ext cx="4529715" cy="300595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CF39A1-45C1-4467-B49E-2C4B53EB3E5C}"/>
              </a:ext>
            </a:extLst>
          </p:cNvPr>
          <p:cNvSpPr txBox="1"/>
          <p:nvPr/>
        </p:nvSpPr>
        <p:spPr>
          <a:xfrm>
            <a:off x="1064270" y="4747860"/>
            <a:ext cx="467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 by Eric E. Castro from Wiki Commons CC-BY 2.0</a:t>
            </a:r>
          </a:p>
        </p:txBody>
      </p:sp>
    </p:spTree>
    <p:extLst>
      <p:ext uri="{BB962C8B-B14F-4D97-AF65-F5344CB8AC3E}">
        <p14:creationId xmlns:p14="http://schemas.microsoft.com/office/powerpoint/2010/main" val="13289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525650-991F-4CC0-A9CA-4E03EA659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variables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A6D2CD-EF99-4773-B290-E239D4F21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A “variable” reflects change in value</a:t>
            </a:r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Independent variable </a:t>
            </a:r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Manipulated by the researcher</a:t>
            </a:r>
          </a:p>
          <a:p>
            <a:pPr marL="742932" lvl="1" indent="-285744">
              <a:spcBef>
                <a:spcPts val="640"/>
              </a:spcBef>
              <a:spcAft>
                <a:spcPts val="0"/>
              </a:spcAft>
              <a:buSzPts val="1540"/>
              <a:buChar char="■"/>
            </a:pPr>
            <a:r>
              <a:rPr lang="en-US" dirty="0"/>
              <a:t>Random assignment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4C75-BC4B-418E-B3F1-0B794E3F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Dependent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BBE5-7C22-4A8D-AC92-CB0F41819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Varies in response to what’s introduced</a:t>
            </a:r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Value depends on the IV</a:t>
            </a:r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Focus of the research</a:t>
            </a:r>
          </a:p>
          <a:p>
            <a:pPr marL="0" indent="0">
              <a:spcBef>
                <a:spcPts val="64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/>
              <a:t>Effect of IV on DV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CA8A5E-27E1-48F5-B537-14951D27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1177C4-657F-44AE-ABCD-A7BA0FA95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51C3CF-D151-4BB0-A66E-FDBE5FDA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024" y="2495509"/>
            <a:ext cx="5176984" cy="3813851"/>
          </a:xfrm>
        </p:spPr>
        <p:txBody>
          <a:bodyPr/>
          <a:lstStyle/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Establish cause and effect 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Conditions for establishing cause and effect:</a:t>
            </a:r>
          </a:p>
          <a:p>
            <a:pPr marL="1142971" lvl="2" indent="-228594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■"/>
            </a:pPr>
            <a:r>
              <a:rPr lang="en-US" dirty="0"/>
              <a:t>IV &amp; DV related</a:t>
            </a:r>
          </a:p>
          <a:p>
            <a:pPr marL="1142971" lvl="2" indent="-228594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■"/>
            </a:pPr>
            <a:r>
              <a:rPr lang="en-US" dirty="0"/>
              <a:t>IV comes first</a:t>
            </a:r>
          </a:p>
          <a:p>
            <a:pPr marL="1142971" lvl="2" indent="-228594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■"/>
            </a:pPr>
            <a:r>
              <a:rPr lang="en-US" dirty="0"/>
              <a:t>No outside cause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5CB20C-8832-4D34-8260-31809BAE1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D6118E-6876-4BF4-8034-1E92F7B279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0888" y="2495509"/>
            <a:ext cx="5176984" cy="3813851"/>
          </a:xfrm>
        </p:spPr>
        <p:txBody>
          <a:bodyPr/>
          <a:lstStyle/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Hawthorne Effect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Artificial environment/Limited real world generalizations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9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BE3EAF-4D38-4F0F-81B5-0151DB8C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673A36-5A64-4272-BEA5-5F906DCC5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9" y="1724298"/>
            <a:ext cx="9882360" cy="4584429"/>
          </a:xfrm>
        </p:spPr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Finding out as much as possible about a single case.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A variety of techniques</a:t>
            </a: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Advantages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Explore unusual situations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Generate hypotheses</a:t>
            </a: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Disadvantages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“confirmation bias”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D2EC97-BBC2-4CA8-BBA6-004FF4FD0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vs. interviews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4A519-8BDF-43E6-ACB3-128459B768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189" indent="-40639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ahoma"/>
              <a:buChar char="■"/>
            </a:pPr>
            <a:r>
              <a:rPr lang="en-US" dirty="0"/>
              <a:t>Ask a standard set of questions to a sample of people</a:t>
            </a:r>
          </a:p>
          <a:p>
            <a:pPr marL="457189" indent="-40639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ahoma"/>
              <a:buChar char="■"/>
            </a:pPr>
            <a:r>
              <a:rPr lang="en-US" dirty="0"/>
              <a:t>Directly questioned by researcher with subset of questions (not strict script)</a:t>
            </a:r>
          </a:p>
          <a:p>
            <a:endParaRPr lang="en-US" dirty="0"/>
          </a:p>
        </p:txBody>
      </p:sp>
      <p:pic>
        <p:nvPicPr>
          <p:cNvPr id="8" name="Content Placeholder 7" descr="A close up of a hand holding a pen filling out a survey. ">
            <a:extLst>
              <a:ext uri="{FF2B5EF4-FFF2-40B4-BE49-F238E27FC236}">
                <a16:creationId xmlns:a16="http://schemas.microsoft.com/office/drawing/2014/main" id="{BD78FA96-43DA-4FF4-AB88-51517FC653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2" y="2030243"/>
            <a:ext cx="5357657" cy="3571771"/>
          </a:xfrm>
        </p:spPr>
      </p:pic>
    </p:spTree>
    <p:extLst>
      <p:ext uri="{BB962C8B-B14F-4D97-AF65-F5344CB8AC3E}">
        <p14:creationId xmlns:p14="http://schemas.microsoft.com/office/powerpoint/2010/main" val="25992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95D2D3-9DC2-4AFB-A863-6732A59E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15F2B3-91C7-47D4-B59B-9F4B335F0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1BEC14-6623-43A6-B0B9-8ADB845973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 Can reach many (telephone, mail, internet)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F81010-FF1D-48F6-BCF6-3BA9B46BE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222A47-66E6-41D7-AFFB-46A43E8381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Self-report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Sensitive topics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Requires careful wording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Social desirability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95D2D3-9DC2-4AFB-A863-6732A59E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15F2B3-91C7-47D4-B59B-9F4B335F0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1BEC14-6623-43A6-B0B9-8ADB845973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Can further explain and probe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Vignette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F81010-FF1D-48F6-BCF6-3BA9B46BE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222A47-66E6-41D7-AFFB-46A43E8381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Social desirability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Takes more time and money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4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BA2D46-A9F6-44F5-9A05-75F0ED2C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study of human development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E4585A-1E73-47B8-B9BE-04F15AD75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891" indent="-34289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The study of how and why people change over time</a:t>
            </a:r>
          </a:p>
          <a:p>
            <a:pPr marL="742932" lvl="1" indent="-29463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dirty="0"/>
              <a:t>Conception to death</a:t>
            </a:r>
          </a:p>
          <a:p>
            <a:pPr marL="742932" lvl="1" indent="-29463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dirty="0"/>
              <a:t>Multidimensional</a:t>
            </a:r>
          </a:p>
          <a:p>
            <a:pPr marL="1200121" lvl="2" indent="-29463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sz="2800" dirty="0">
                <a:sym typeface="Arial"/>
              </a:rPr>
              <a:t>Physical, cognitive, social</a:t>
            </a:r>
            <a:endParaRPr lang="en-US" sz="2800" dirty="0"/>
          </a:p>
          <a:p>
            <a:pPr marL="1200121" lvl="2" indent="-29463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endParaRPr lang="en-US" dirty="0"/>
          </a:p>
          <a:p>
            <a:pPr marL="1200121" lvl="2" indent="-29463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Old man holding frame with image of young man holding frame with the image of a boy. ">
            <a:extLst>
              <a:ext uri="{FF2B5EF4-FFF2-40B4-BE49-F238E27FC236}">
                <a16:creationId xmlns:a16="http://schemas.microsoft.com/office/drawing/2014/main" id="{9CB43467-766B-4D14-9819-A9C7C2B9F16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54" y="822329"/>
            <a:ext cx="3888581" cy="5184775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83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788"/>
    </mc:Choice>
    <mc:Fallback>
      <p:transition spd="slow" advTm="28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14A8FD-B37F-40E2-9F43-4FD8912B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Secondary/Content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5A0738-200C-41A2-BE47-1CEC0E01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Analyzing information that has already been collected</a:t>
            </a:r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Examples: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Census data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Headlines in the news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Themes in advertising products for boys and girls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48BA05-6A47-4B2C-AF1F-95A3E45C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Secondary/Content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DFA2-3985-41E0-8138-415F4A890B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39B71C-091A-4E9B-B14E-1675B879C3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Information already collected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A4986C-9D24-4164-BA83-38DEA2D653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32A4CB-18B7-46C4-A91E-5071E1302B0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Poor quality data yields poor results</a:t>
            </a:r>
          </a:p>
          <a:p>
            <a:pPr marL="742932" lvl="1" indent="-285744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320"/>
              <a:buFont typeface="Noto Sans Symbols"/>
              <a:buChar char="■"/>
            </a:pPr>
            <a:r>
              <a:rPr lang="en-US" dirty="0"/>
              <a:t>Media may not accurately reflect behavior/attitudes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6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66A34D-0027-4FE2-BB2E-81F966E0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Developmental Designs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29E327-DF1F-4816-A204-AB682354B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b="1" dirty="0"/>
              <a:t>Cross-sectional</a:t>
            </a:r>
          </a:p>
          <a:p>
            <a:pPr marL="517512" lvl="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Varied sample </a:t>
            </a:r>
          </a:p>
          <a:p>
            <a:pPr marL="517512" lvl="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One time measure</a:t>
            </a:r>
          </a:p>
          <a:p>
            <a:pPr marL="517512" lvl="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Change between groups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b="1" dirty="0"/>
              <a:t>Longitudinal</a:t>
            </a:r>
          </a:p>
          <a:p>
            <a:pPr marL="517512" lvl="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Change within individuals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b="1" dirty="0"/>
              <a:t>Cross-sequential</a:t>
            </a:r>
          </a:p>
          <a:p>
            <a:pPr marL="517512" lvl="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Varied sample</a:t>
            </a:r>
          </a:p>
          <a:p>
            <a:pPr marL="700069" lvl="2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Over time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9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15"/>
    </mc:Choice>
    <mc:Fallback>
      <p:transition spd="slow" advTm="230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506C-E12E-4538-8C03-30143CF55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Developmental designs</a:t>
            </a:r>
          </a:p>
        </p:txBody>
      </p:sp>
      <p:pic>
        <p:nvPicPr>
          <p:cNvPr id="4" name="Google Shape;308;p39">
            <a:extLst>
              <a:ext uri="{FF2B5EF4-FFF2-40B4-BE49-F238E27FC236}">
                <a16:creationId xmlns:a16="http://schemas.microsoft.com/office/drawing/2014/main" id="{7845EAB5-E3D7-458A-B513-F97994D6B69D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4173" y="1724029"/>
            <a:ext cx="7379799" cy="45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87"/>
    </mc:Choice>
    <mc:Fallback>
      <p:transition spd="slow" advTm="38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6394-59AF-4697-9C77-EE9217FEA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chapter key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A9684-5B87-4FF4-9AFA-93311BEDA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342891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800"/>
              <a:buFont typeface="Arial"/>
              <a:buChar char="■"/>
            </a:pPr>
            <a:r>
              <a:rPr lang="en-US" sz="2400" dirty="0">
                <a:sym typeface="Arial"/>
              </a:rPr>
              <a:t>Define Lifespan Development.</a:t>
            </a:r>
          </a:p>
          <a:p>
            <a:pPr marL="457189" indent="-34289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</a:pPr>
            <a:r>
              <a:rPr lang="en-US" sz="2400" dirty="0">
                <a:sym typeface="Arial"/>
              </a:rPr>
              <a:t>Define the term socioeconomic status (SES) and explain why SES, gender, and ethnicity are important aspects of human development within countries.</a:t>
            </a:r>
          </a:p>
          <a:p>
            <a:pPr marL="457189" indent="-34289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</a:pPr>
            <a:r>
              <a:rPr lang="en-US" sz="2400" dirty="0">
                <a:sym typeface="Arial"/>
              </a:rPr>
              <a:t>Define the terms discontinuous (stage) and continuous in terms of human development.</a:t>
            </a:r>
          </a:p>
          <a:p>
            <a:pPr marL="457189" indent="-34289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</a:pPr>
            <a:r>
              <a:rPr lang="en-US" sz="2400" dirty="0">
                <a:sym typeface="Arial"/>
              </a:rPr>
              <a:t>Summarize the main methods used in research, and those methods specific for research on human development.</a:t>
            </a:r>
          </a:p>
          <a:p>
            <a:pPr marL="457189" indent="-34289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</a:pPr>
            <a:r>
              <a:rPr lang="en-US" sz="2400" dirty="0">
                <a:sym typeface="Arial"/>
              </a:rPr>
              <a:t>Describe the major types of research designs used in human development research, include advantages and disadvantages of each.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82"/>
    </mc:Choice>
    <mc:Fallback>
      <p:transition spd="slow" advTm="5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1AA8-C385-48A2-B2FD-6E451ABF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 for chapter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4C7D1-0D4E-4642-A666-BB586B98EF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ym typeface="Verdana"/>
              </a:rPr>
              <a:t>human development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culture </a:t>
            </a:r>
          </a:p>
          <a:p>
            <a:pPr mar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ethnocentrism</a:t>
            </a:r>
          </a:p>
          <a:p>
            <a:pPr marL="0" indent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ym typeface="Verdana"/>
              </a:rPr>
              <a:t>cultural relativity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ym typeface="Verdana"/>
              </a:rPr>
              <a:t>socioeconomic status (social class)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ethnicity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cohort effect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sampling bias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confirmation bias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scientific method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research design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sample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population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1EDB20-0A25-477F-9B3F-4234072E9E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experimental research method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independent variable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dependent variable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cross-sectional research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longitudinal research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cross-sequential research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case study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observation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survey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interview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informed consent 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quantitative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>
                <a:sym typeface="Verdana"/>
              </a:rPr>
              <a:t>qualitative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lang="en-US" sz="1400" dirty="0">
              <a:sym typeface="Verdan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A4922-E580-4F6C-9284-1B69F6EF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708D0-005E-4197-B443-1F966A610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All images and graphs are in the public domain unless otherwise specified. </a:t>
            </a:r>
          </a:p>
          <a:p>
            <a:endParaRPr lang="en-US" sz="2800" dirty="0"/>
          </a:p>
          <a:p>
            <a:r>
              <a:rPr lang="en-US" sz="2800" dirty="0"/>
              <a:t>All text and tables are from </a:t>
            </a:r>
            <a:r>
              <a:rPr lang="en-US" sz="2800" i="1" dirty="0"/>
              <a:t>Psychology Through the Lifespan CC-BY-NC-SA</a:t>
            </a:r>
          </a:p>
          <a:p>
            <a:endParaRPr lang="en-US" sz="2800" i="1" dirty="0"/>
          </a:p>
          <a:p>
            <a:r>
              <a:rPr lang="en-US" sz="2800" i="1" dirty="0"/>
              <a:t>Notes are from Dr. Alisa Beyer and Julie Lazzara and fall under CC-BY-NC-SA</a:t>
            </a:r>
          </a:p>
          <a:p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7671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4A2810-5DCC-4B02-8FF8-4DFBE2E2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Lifespan theories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6002EC-D953-4FA1-9807-25F983BD13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Classic </a:t>
            </a:r>
            <a:r>
              <a:rPr lang="en-US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Stage Theories</a:t>
            </a:r>
            <a:endParaRPr lang="en-US" dirty="0"/>
          </a:p>
          <a:p>
            <a:pPr marL="742932" lvl="1" indent="-285744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Examples</a:t>
            </a:r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Newer Understandings</a:t>
            </a:r>
            <a:endParaRPr lang="en-US" dirty="0"/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Continuity vs discontinuity?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N</a:t>
            </a:r>
            <a:r>
              <a:rPr lang="en-US" sz="28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ature and nurture</a:t>
            </a:r>
          </a:p>
          <a:p>
            <a:endParaRPr lang="en-US" dirty="0"/>
          </a:p>
        </p:txBody>
      </p:sp>
      <p:pic>
        <p:nvPicPr>
          <p:cNvPr id="6" name="Content Placeholder 5" descr="Plant in three stages of growth. Sapling, small plant and fully grown plant. ">
            <a:extLst>
              <a:ext uri="{FF2B5EF4-FFF2-40B4-BE49-F238E27FC236}">
                <a16:creationId xmlns:a16="http://schemas.microsoft.com/office/drawing/2014/main" id="{4DBB3AD2-410A-4787-9E76-92740C6D9A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" y="2593785"/>
            <a:ext cx="4754563" cy="286264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51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716"/>
    </mc:Choice>
    <mc:Fallback>
      <p:transition spd="slow" advTm="299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734" x="552450" y="5588000"/>
          <p14:tracePt t="159798" x="552450" y="5581650"/>
          <p14:tracePt t="159806" x="558800" y="5562600"/>
          <p14:tracePt t="159815" x="558800" y="5549900"/>
          <p14:tracePt t="159831" x="558800" y="5537200"/>
          <p14:tracePt t="159848" x="558800" y="5524500"/>
          <p14:tracePt t="159865" x="577850" y="5505450"/>
          <p14:tracePt t="159882" x="609600" y="5480050"/>
          <p14:tracePt t="159900" x="609600" y="5467350"/>
          <p14:tracePt t="159914" x="615950" y="5461000"/>
          <p14:tracePt t="159932" x="622300" y="5454650"/>
          <p14:tracePt t="159948" x="628650" y="5441950"/>
          <p14:tracePt t="159965" x="641350" y="5429250"/>
          <p14:tracePt t="159981" x="679450" y="5391150"/>
          <p14:tracePt t="159998" x="711200" y="5359400"/>
          <p14:tracePt t="160015" x="762000" y="5321300"/>
          <p14:tracePt t="160031" x="812800" y="5283200"/>
          <p14:tracePt t="160048" x="895350" y="5245100"/>
          <p14:tracePt t="160065" x="965200" y="5219700"/>
          <p14:tracePt t="160100" x="1092200" y="5181600"/>
          <p14:tracePt t="160115" x="1155700" y="5175250"/>
          <p14:tracePt t="160132" x="1225550" y="5156200"/>
          <p14:tracePt t="160149" x="1276350" y="5143500"/>
          <p14:tracePt t="160169" x="1320800" y="5137150"/>
          <p14:tracePt t="160185" x="1346200" y="5130800"/>
          <p14:tracePt t="160201" x="1358900" y="5124450"/>
          <p14:tracePt t="160215" x="1397000" y="5111750"/>
          <p14:tracePt t="160232" x="1428750" y="5105400"/>
          <p14:tracePt t="160249" x="1485900" y="5099050"/>
          <p14:tracePt t="160265" x="1574800" y="5092700"/>
          <p14:tracePt t="160282" x="1676400" y="5092700"/>
          <p14:tracePt t="160299" x="1778000" y="5092700"/>
          <p14:tracePt t="160315" x="1847850" y="5092700"/>
          <p14:tracePt t="160332" x="1892300" y="5092700"/>
          <p14:tracePt t="160352" x="1905000" y="5092700"/>
          <p14:tracePt t="160493" x="1898650" y="5092700"/>
          <p14:tracePt t="160504" x="1892300" y="5092700"/>
          <p14:tracePt t="160515" x="1892300" y="5099050"/>
          <p14:tracePt t="160532" x="1885950" y="5105400"/>
          <p14:tracePt t="160535" x="1879600" y="5105400"/>
          <p14:tracePt t="160549" x="1873250" y="5111750"/>
          <p14:tracePt t="160565" x="1866900" y="5111750"/>
          <p14:tracePt t="160582" x="1847850" y="5130800"/>
          <p14:tracePt t="160598" x="1828800" y="5143500"/>
          <p14:tracePt t="160616" x="1803400" y="5156200"/>
          <p14:tracePt t="160633" x="1784350" y="5168900"/>
          <p14:tracePt t="160649" x="1765300" y="5181600"/>
          <p14:tracePt t="160665" x="1746250" y="5194300"/>
          <p14:tracePt t="160682" x="1733550" y="5207000"/>
          <p14:tracePt t="160699" x="1714500" y="5219700"/>
          <p14:tracePt t="160715" x="1701800" y="5219700"/>
          <p14:tracePt t="160733" x="1701800" y="5232400"/>
          <p14:tracePt t="161529" x="1701800" y="5226050"/>
          <p14:tracePt t="161546" x="1689100" y="5219700"/>
          <p14:tracePt t="161587" x="1682750" y="5219700"/>
          <p14:tracePt t="161649" x="1676400" y="5207000"/>
          <p14:tracePt t="162215" x="1682750" y="5207000"/>
          <p14:tracePt t="162231" x="1682750" y="5200650"/>
          <p14:tracePt t="162263" x="1689100" y="5200650"/>
          <p14:tracePt t="162381" x="1689100" y="5194300"/>
          <p14:tracePt t="162868" x="1689100" y="5187950"/>
          <p14:tracePt t="162873" x="1689100" y="5181600"/>
          <p14:tracePt t="162888" x="1689100" y="5175250"/>
          <p14:tracePt t="163105" x="1695450" y="5168900"/>
          <p14:tracePt t="163128" x="1701800" y="5168900"/>
          <p14:tracePt t="163410" x="1714500" y="5162550"/>
          <p14:tracePt t="163738" x="1727200" y="5149850"/>
          <p14:tracePt t="163745" x="1727200" y="5143500"/>
          <p14:tracePt t="163760" x="1727200" y="5137150"/>
          <p14:tracePt t="163768" x="1733550" y="5130800"/>
          <p14:tracePt t="163786" x="1733550" y="5124450"/>
          <p14:tracePt t="163803" x="1739900" y="5092700"/>
          <p14:tracePt t="163819" x="1739900" y="5060950"/>
          <p14:tracePt t="163837" x="1739900" y="5041900"/>
          <p14:tracePt t="163852" x="1739900" y="5016500"/>
          <p14:tracePt t="163870" x="1739900" y="5010150"/>
          <p14:tracePt t="163888" x="1739900" y="5003800"/>
          <p14:tracePt t="164010" x="1739900" y="4997450"/>
          <p14:tracePt t="164017" x="1727200" y="4997450"/>
          <p14:tracePt t="164030" x="1720850" y="4997450"/>
          <p14:tracePt t="164035" x="1714500" y="5003800"/>
          <p14:tracePt t="164053" x="1701800" y="5016500"/>
          <p14:tracePt t="164069" x="1695450" y="5029200"/>
          <p14:tracePt t="164087" x="1695450" y="5080000"/>
          <p14:tracePt t="164102" x="1708150" y="5118100"/>
          <p14:tracePt t="164120" x="1727200" y="5156200"/>
          <p14:tracePt t="164137" x="1746250" y="5168900"/>
          <p14:tracePt t="164152" x="1746250" y="5175250"/>
          <p14:tracePt t="164169" x="1752600" y="5181600"/>
          <p14:tracePt t="164186" x="1758950" y="5181600"/>
          <p14:tracePt t="164202" x="1771650" y="5181600"/>
          <p14:tracePt t="164219" x="1778000" y="5181600"/>
          <p14:tracePt t="164236" x="1784350" y="5175250"/>
          <p14:tracePt t="164253" x="1790700" y="5175250"/>
          <p14:tracePt t="164269" x="1790700" y="5168900"/>
          <p14:tracePt t="164343" x="1790700" y="5162550"/>
          <p14:tracePt t="164352" x="1784350" y="5162550"/>
          <p14:tracePt t="164360" x="1778000" y="5162550"/>
          <p14:tracePt t="164369" x="1771650" y="5156200"/>
          <p14:tracePt t="164386" x="1765300" y="5156200"/>
          <p14:tracePt t="164402" x="1758950" y="5156200"/>
          <p14:tracePt t="164419" x="1752600" y="5156200"/>
          <p14:tracePt t="164560" x="1752600" y="5149850"/>
          <p14:tracePt t="164587" x="1752600" y="5143500"/>
          <p14:tracePt t="164600" x="1752600" y="5137150"/>
          <p14:tracePt t="164607" x="1752600" y="5130800"/>
          <p14:tracePt t="164619" x="1752600" y="5124450"/>
          <p14:tracePt t="164637" x="1752600" y="5099050"/>
          <p14:tracePt t="164653" x="1752600" y="5080000"/>
          <p14:tracePt t="164671" x="1752600" y="5060950"/>
          <p14:tracePt t="164686" x="1752600" y="5048250"/>
          <p14:tracePt t="164703" x="1752600" y="5035550"/>
          <p14:tracePt t="164720" x="1752600" y="5022850"/>
          <p14:tracePt t="164736" x="1752600" y="5010150"/>
          <p14:tracePt t="164753" x="1752600" y="5003800"/>
          <p14:tracePt t="164770" x="1746250" y="4978400"/>
          <p14:tracePt t="164788" x="1739900" y="4972050"/>
          <p14:tracePt t="164824" x="1739900" y="4959350"/>
          <p14:tracePt t="165434" x="1727200" y="4965700"/>
          <p14:tracePt t="165444" x="1720850" y="4978400"/>
          <p14:tracePt t="165457" x="1720850" y="4984750"/>
          <p14:tracePt t="165472" x="1714500" y="4991100"/>
          <p14:tracePt t="165737" x="1708150" y="4997450"/>
          <p14:tracePt t="165752" x="1708150" y="5010150"/>
          <p14:tracePt t="165775" x="1708150" y="5016500"/>
          <p14:tracePt t="165835" x="1701800" y="5022850"/>
          <p14:tracePt t="165847" x="1701800" y="5035550"/>
          <p14:tracePt t="165872" x="1701800" y="5041900"/>
          <p14:tracePt t="165888" x="1701800" y="5048250"/>
          <p14:tracePt t="165895" x="1701800" y="5054600"/>
          <p14:tracePt t="165904" x="1701800" y="5060950"/>
          <p14:tracePt t="165920" x="1701800" y="5067300"/>
          <p14:tracePt t="165937" x="1701800" y="5073650"/>
          <p14:tracePt t="165954" x="1701800" y="5080000"/>
          <p14:tracePt t="165970" x="1701800" y="5086350"/>
          <p14:tracePt t="166576" x="1708150" y="5086350"/>
          <p14:tracePt t="166601" x="1714500" y="5086350"/>
          <p14:tracePt t="166608" x="1720850" y="5086350"/>
          <p14:tracePt t="166614" x="1727200" y="5086350"/>
          <p14:tracePt t="166623" x="1733550" y="5086350"/>
          <p14:tracePt t="166638" x="1746250" y="5086350"/>
          <p14:tracePt t="166656" x="1771650" y="5080000"/>
          <p14:tracePt t="166672" x="1822450" y="5080000"/>
          <p14:tracePt t="166688" x="2012950" y="5086350"/>
          <p14:tracePt t="166705" x="2120900" y="5086350"/>
          <p14:tracePt t="166722" x="2266950" y="5099050"/>
          <p14:tracePt t="166738" x="2330450" y="5099050"/>
          <p14:tracePt t="166755" x="2470150" y="5099050"/>
          <p14:tracePt t="166772" x="2508250" y="5099050"/>
          <p14:tracePt t="166788" x="2559050" y="5118100"/>
          <p14:tracePt t="166806" x="2584450" y="5118100"/>
          <p14:tracePt t="166821" x="2635250" y="5137150"/>
          <p14:tracePt t="166842" x="2698750" y="5149850"/>
          <p14:tracePt t="166855" x="2736850" y="5156200"/>
          <p14:tracePt t="166873" x="2800350" y="5175250"/>
          <p14:tracePt t="166888" x="2838450" y="5181600"/>
          <p14:tracePt t="166905" x="2889250" y="5181600"/>
          <p14:tracePt t="166922" x="2952750" y="5181600"/>
          <p14:tracePt t="166938" x="3003550" y="5162550"/>
          <p14:tracePt t="166955" x="3022600" y="5149850"/>
          <p14:tracePt t="166972" x="3035300" y="5143500"/>
          <p14:tracePt t="166989" x="3035300" y="5137150"/>
          <p14:tracePt t="167044" x="3041650" y="5130800"/>
          <p14:tracePt t="167050" x="3048000" y="5124450"/>
          <p14:tracePt t="167058" x="3048000" y="5118100"/>
          <p14:tracePt t="167072" x="3060700" y="5111750"/>
          <p14:tracePt t="167088" x="3067050" y="5099050"/>
          <p14:tracePt t="167105" x="3073400" y="5092700"/>
          <p14:tracePt t="167122" x="3073400" y="5086350"/>
          <p14:tracePt t="167138" x="3079750" y="5086350"/>
          <p14:tracePt t="167156" x="3086100" y="5080000"/>
          <p14:tracePt t="167189" x="3092450" y="5080000"/>
          <p14:tracePt t="167762" x="3092450" y="5086350"/>
          <p14:tracePt t="167769" x="3092450" y="5099050"/>
          <p14:tracePt t="167778" x="3092450" y="5124450"/>
          <p14:tracePt t="167793" x="3092450" y="5130800"/>
          <p14:tracePt t="167806" x="3092450" y="5143500"/>
          <p14:tracePt t="167823" x="3092450" y="5168900"/>
          <p14:tracePt t="167840" x="3092450" y="5175250"/>
          <p14:tracePt t="167883" x="3092450" y="5181600"/>
          <p14:tracePt t="169832" x="3098800" y="5194300"/>
          <p14:tracePt t="170297" x="3111500" y="5187950"/>
          <p14:tracePt t="170307" x="3111500" y="5175250"/>
          <p14:tracePt t="170313" x="3124200" y="5143500"/>
          <p14:tracePt t="170325" x="3124200" y="5137150"/>
          <p14:tracePt t="170342" x="3130550" y="5124450"/>
          <p14:tracePt t="171914" x="3143250" y="5118100"/>
          <p14:tracePt t="172394" x="3155950" y="5111750"/>
          <p14:tracePt t="172417" x="3162300" y="5111750"/>
          <p14:tracePt t="172795" x="3251200" y="5111750"/>
          <p14:tracePt t="172803" x="3327400" y="5111750"/>
          <p14:tracePt t="172811" x="3416300" y="5118100"/>
          <p14:tracePt t="172828" x="3676650" y="5118100"/>
          <p14:tracePt t="172844" x="4044950" y="5137150"/>
          <p14:tracePt t="172861" x="4343400" y="5137150"/>
          <p14:tracePt t="172878" x="4559300" y="5137150"/>
          <p14:tracePt t="172895" x="4616450" y="5124450"/>
          <p14:tracePt t="172912" x="4635500" y="5111750"/>
          <p14:tracePt t="172928" x="4635500" y="5105400"/>
          <p14:tracePt t="173075" x="4654550" y="5118100"/>
          <p14:tracePt t="173086" x="4660900" y="5124450"/>
          <p14:tracePt t="173095" x="4673600" y="5130800"/>
          <p14:tracePt t="173111" x="4718050" y="5149850"/>
          <p14:tracePt t="173128" x="4737100" y="5156200"/>
          <p14:tracePt t="173145" x="4749800" y="5156200"/>
          <p14:tracePt t="174356" x="4756150" y="5156200"/>
          <p14:tracePt t="177905" x="4711700" y="5162550"/>
          <p14:tracePt t="177914" x="4641850" y="5168900"/>
          <p14:tracePt t="177930" x="4368800" y="5207000"/>
          <p14:tracePt t="177937" x="4216400" y="5207000"/>
          <p14:tracePt t="177949" x="4006850" y="5207000"/>
          <p14:tracePt t="177966" x="3587750" y="5207000"/>
          <p14:tracePt t="177983" x="3213100" y="5162550"/>
          <p14:tracePt t="178000" x="2971800" y="5137150"/>
          <p14:tracePt t="178016" x="2609850" y="5118100"/>
          <p14:tracePt t="178033" x="2343150" y="5099050"/>
          <p14:tracePt t="178049" x="2089150" y="5092700"/>
          <p14:tracePt t="178066" x="1841500" y="5080000"/>
          <p14:tracePt t="178083" x="1695450" y="5080000"/>
          <p14:tracePt t="178104" x="1581150" y="5080000"/>
          <p14:tracePt t="178118" x="1479550" y="5080000"/>
          <p14:tracePt t="178134" x="1409700" y="5080000"/>
          <p14:tracePt t="178150" x="1339850" y="5080000"/>
          <p14:tracePt t="178166" x="1263650" y="5080000"/>
          <p14:tracePt t="178183" x="1206500" y="5086350"/>
          <p14:tracePt t="178200" x="1168400" y="5092700"/>
          <p14:tracePt t="178216" x="1162050" y="5092700"/>
          <p14:tracePt t="178233" x="1155700" y="5092700"/>
          <p14:tracePt t="178378" x="1155700" y="5099050"/>
          <p14:tracePt t="178386" x="1155700" y="5105400"/>
          <p14:tracePt t="178419" x="1162050" y="5105400"/>
          <p14:tracePt t="178444" x="1174750" y="5105400"/>
          <p14:tracePt t="178773" x="1181100" y="5099050"/>
          <p14:tracePt t="178777" x="1187450" y="5099050"/>
          <p14:tracePt t="178785" x="1200150" y="5099050"/>
          <p14:tracePt t="178800" x="1206500" y="5092700"/>
          <p14:tracePt t="178817" x="1212850" y="5086350"/>
          <p14:tracePt t="178854" x="1219200" y="5086350"/>
          <p14:tracePt t="178873" x="1231900" y="5086350"/>
          <p14:tracePt t="178885" x="1238250" y="5086350"/>
          <p14:tracePt t="178900" x="1263650" y="5086350"/>
          <p14:tracePt t="178917" x="1289050" y="5086350"/>
          <p14:tracePt t="178933" x="1314450" y="5086350"/>
          <p14:tracePt t="178950" x="1346200" y="5073650"/>
          <p14:tracePt t="178967" x="1365250" y="5073650"/>
          <p14:tracePt t="178983" x="1384300" y="5067300"/>
          <p14:tracePt t="179000" x="1390650" y="5067300"/>
          <p14:tracePt t="179017" x="1397000" y="5060950"/>
          <p14:tracePt t="179139" x="1416050" y="5060950"/>
          <p14:tracePt t="179148" x="1447800" y="5060950"/>
          <p14:tracePt t="179155" x="1511300" y="5054600"/>
          <p14:tracePt t="179167" x="1606550" y="5054600"/>
          <p14:tracePt t="179184" x="1993900" y="5054600"/>
          <p14:tracePt t="179200" x="2921000" y="5048250"/>
          <p14:tracePt t="179217" x="3695700" y="5048250"/>
          <p14:tracePt t="179234" x="4489450" y="5054600"/>
          <p14:tracePt t="179250" x="5111750" y="5086350"/>
          <p14:tracePt t="179267" x="5505450" y="5130800"/>
          <p14:tracePt t="179284" x="5683250" y="5130800"/>
          <p14:tracePt t="179301" x="5943600" y="5175250"/>
          <p14:tracePt t="179327" x="5975350" y="5181600"/>
          <p14:tracePt t="179570" x="5969000" y="5187950"/>
          <p14:tracePt t="179578" x="5911850" y="5187950"/>
          <p14:tracePt t="179586" x="5848350" y="5187950"/>
          <p14:tracePt t="179603" x="5645150" y="5207000"/>
          <p14:tracePt t="179618" x="5486400" y="5207000"/>
          <p14:tracePt t="179635" x="5334000" y="5207000"/>
          <p14:tracePt t="179651" x="5207000" y="5207000"/>
          <p14:tracePt t="179667" x="5124450" y="5207000"/>
          <p14:tracePt t="179684" x="5060950" y="5207000"/>
          <p14:tracePt t="179701" x="5010150" y="5207000"/>
          <p14:tracePt t="179718" x="4997450" y="5200650"/>
          <p14:tracePt t="179734" x="4991100" y="5200650"/>
          <p14:tracePt t="179833" x="4984750" y="5200650"/>
          <p14:tracePt t="179841" x="4978400" y="5200650"/>
          <p14:tracePt t="179851" x="4953000" y="5200650"/>
          <p14:tracePt t="179876" x="4921250" y="5200650"/>
          <p14:tracePt t="179884" x="4864100" y="5200650"/>
          <p14:tracePt t="179901" x="4806950" y="5207000"/>
          <p14:tracePt t="179918" x="4768850" y="5207000"/>
          <p14:tracePt t="179934" x="4730750" y="5207000"/>
          <p14:tracePt t="179953" x="4724400" y="5207000"/>
          <p14:tracePt t="180539" x="4692650" y="5219700"/>
          <p14:tracePt t="180544" x="4495800" y="5257800"/>
          <p14:tracePt t="180554" x="4413250" y="5270500"/>
          <p14:tracePt t="180570" x="3956050" y="5270500"/>
          <p14:tracePt t="180588" x="3384550" y="5251450"/>
          <p14:tracePt t="180604" x="3022600" y="5213350"/>
          <p14:tracePt t="180620" x="2787650" y="5156200"/>
          <p14:tracePt t="180637" x="2197100" y="5060950"/>
          <p14:tracePt t="180652" x="1955800" y="5022850"/>
          <p14:tracePt t="180669" x="1809750" y="4997450"/>
          <p14:tracePt t="180685" x="1701800" y="4984750"/>
          <p14:tracePt t="180702" x="1663700" y="4984750"/>
          <p14:tracePt t="180719" x="1644650" y="4984750"/>
          <p14:tracePt t="180779" x="1638300" y="4984750"/>
          <p14:tracePt t="180794" x="1631950" y="4984750"/>
          <p14:tracePt t="180801" x="1619250" y="4984750"/>
          <p14:tracePt t="180809" x="1600200" y="4984750"/>
          <p14:tracePt t="180819" x="1587500" y="4984750"/>
          <p14:tracePt t="180836" x="1549400" y="4984750"/>
          <p14:tracePt t="180852" x="1498600" y="4984750"/>
          <p14:tracePt t="180871" x="1428750" y="4991100"/>
          <p14:tracePt t="180885" x="1320800" y="4991100"/>
          <p14:tracePt t="180902" x="1200150" y="4991100"/>
          <p14:tracePt t="180919" x="1149350" y="4991100"/>
          <p14:tracePt t="180936" x="1066800" y="4991100"/>
          <p14:tracePt t="180969" x="1060450" y="4997450"/>
          <p14:tracePt t="181061" x="1073150" y="5003800"/>
          <p14:tracePt t="181069" x="1085850" y="5003800"/>
          <p14:tracePt t="181075" x="1111250" y="5016500"/>
          <p14:tracePt t="181086" x="1130300" y="5016500"/>
          <p14:tracePt t="181102" x="1181100" y="5016500"/>
          <p14:tracePt t="181119" x="1225550" y="5022850"/>
          <p14:tracePt t="181137" x="1282700" y="5022850"/>
          <p14:tracePt t="181153" x="1295400" y="5029200"/>
          <p14:tracePt t="181169" x="1346200" y="5029200"/>
          <p14:tracePt t="181186" x="1397000" y="5029200"/>
          <p14:tracePt t="181203" x="1435100" y="5029200"/>
          <p14:tracePt t="181219" x="1479550" y="5029200"/>
          <p14:tracePt t="181243" x="1511300" y="5029200"/>
          <p14:tracePt t="181253" x="1581150" y="5029200"/>
          <p14:tracePt t="181269" x="1600200" y="5029200"/>
          <p14:tracePt t="181286" x="1612900" y="5029200"/>
          <p14:tracePt t="181402" x="1619250" y="5029200"/>
          <p14:tracePt t="181441" x="1625600" y="5029200"/>
          <p14:tracePt t="181468" x="1638300" y="5029200"/>
          <p14:tracePt t="181483" x="1644650" y="5029200"/>
          <p14:tracePt t="181508" x="1651000" y="5029200"/>
          <p14:tracePt t="181513" x="1657350" y="5029200"/>
          <p14:tracePt t="181659" x="1663700" y="5029200"/>
          <p14:tracePt t="181778" x="1670050" y="5029200"/>
          <p14:tracePt t="182147" x="1689100" y="5022850"/>
          <p14:tracePt t="182153" x="1733550" y="5010150"/>
          <p14:tracePt t="182162" x="1778000" y="4997450"/>
          <p14:tracePt t="182170" x="1797050" y="4997450"/>
          <p14:tracePt t="182187" x="1924050" y="4959350"/>
          <p14:tracePt t="182203" x="2089150" y="4902200"/>
          <p14:tracePt t="182220" x="2286000" y="4864100"/>
          <p14:tracePt t="182237" x="2508250" y="4838700"/>
          <p14:tracePt t="182253" x="2654300" y="4819650"/>
          <p14:tracePt t="182270" x="2749550" y="4819650"/>
          <p14:tracePt t="182287" x="2806700" y="4819650"/>
          <p14:tracePt t="182304" x="2838450" y="4826000"/>
          <p14:tracePt t="182320" x="2857500" y="4826000"/>
          <p14:tracePt t="182339" x="2876550" y="4826000"/>
          <p14:tracePt t="182393" x="2876550" y="4832350"/>
          <p14:tracePt t="182401" x="2882900" y="4832350"/>
          <p14:tracePt t="182418" x="2895600" y="4832350"/>
          <p14:tracePt t="182426" x="2908300" y="4832350"/>
          <p14:tracePt t="182437" x="2914650" y="4832350"/>
          <p14:tracePt t="182454" x="2933700" y="4832350"/>
          <p14:tracePt t="182470" x="2971800" y="4832350"/>
          <p14:tracePt t="182488" x="3028950" y="4832350"/>
          <p14:tracePt t="182505" x="3067050" y="4832350"/>
          <p14:tracePt t="182522" x="3124200" y="4838700"/>
          <p14:tracePt t="182539" x="3143250" y="4838700"/>
          <p14:tracePt t="182556" x="3168650" y="4845050"/>
          <p14:tracePt t="182605" x="3175000" y="4845050"/>
          <p14:tracePt t="182626" x="3181350" y="4845050"/>
          <p14:tracePt t="182700" x="3187700" y="4845050"/>
          <p14:tracePt t="182731" x="3194050" y="4845050"/>
          <p14:tracePt t="182743" x="3200400" y="4851400"/>
          <p14:tracePt t="182748" x="3200400" y="4857750"/>
          <p14:tracePt t="182763" x="3200400" y="4870450"/>
          <p14:tracePt t="182770" x="3200400" y="4876800"/>
          <p14:tracePt t="182788" x="3213100" y="4889500"/>
          <p14:tracePt t="182804" x="3213100" y="4908550"/>
          <p14:tracePt t="182821" x="3213100" y="4927600"/>
          <p14:tracePt t="182839" x="3219450" y="4946650"/>
          <p14:tracePt t="182856" x="3219450" y="4965700"/>
          <p14:tracePt t="182871" x="3219450" y="4984750"/>
          <p14:tracePt t="182888" x="3219450" y="5003800"/>
          <p14:tracePt t="182905" x="3206750" y="5022850"/>
          <p14:tracePt t="182921" x="3200400" y="5022850"/>
          <p14:tracePt t="182937" x="3162300" y="5048250"/>
          <p14:tracePt t="182954" x="3111500" y="5067300"/>
          <p14:tracePt t="182971" x="3060700" y="5080000"/>
          <p14:tracePt t="182987" x="3003550" y="5092700"/>
          <p14:tracePt t="183004" x="2952750" y="5099050"/>
          <p14:tracePt t="183021" x="2901950" y="5099050"/>
          <p14:tracePt t="183038" x="2819400" y="5092700"/>
          <p14:tracePt t="183045" x="2768600" y="5080000"/>
          <p14:tracePt t="183059" x="2711450" y="5060950"/>
          <p14:tracePt t="183071" x="2590800" y="5041900"/>
          <p14:tracePt t="183089" x="2419350" y="5003800"/>
          <p14:tracePt t="183105" x="2349500" y="4984750"/>
          <p14:tracePt t="183121" x="2254250" y="4972050"/>
          <p14:tracePt t="183138" x="2190750" y="4946650"/>
          <p14:tracePt t="183164" x="2146300" y="4933950"/>
          <p14:tracePt t="183171" x="2000250" y="4902200"/>
          <p14:tracePt t="183188" x="1898650" y="4870450"/>
          <p14:tracePt t="183204" x="1809750" y="4838700"/>
          <p14:tracePt t="183221" x="1752600" y="4819650"/>
          <p14:tracePt t="183238" x="1714500" y="4813300"/>
          <p14:tracePt t="183254" x="1695450" y="4800600"/>
          <p14:tracePt t="183272" x="1682750" y="4800600"/>
          <p14:tracePt t="183288" x="1670050" y="4800600"/>
          <p14:tracePt t="183386" x="1676400" y="4800600"/>
          <p14:tracePt t="183394" x="1676400" y="4806950"/>
          <p14:tracePt t="183404" x="1682750" y="4806950"/>
          <p14:tracePt t="183421" x="1701800" y="4819650"/>
          <p14:tracePt t="183438" x="1714500" y="4819650"/>
          <p14:tracePt t="183455" x="1733550" y="4819650"/>
          <p14:tracePt t="183472" x="1746250" y="4819650"/>
          <p14:tracePt t="183488" x="1758950" y="4819650"/>
          <p14:tracePt t="183506" x="1758950" y="4813300"/>
          <p14:tracePt t="183522" x="1771650" y="4806950"/>
          <p14:tracePt t="183538" x="1790700" y="4800600"/>
          <p14:tracePt t="183555" x="1790700" y="4794250"/>
          <p14:tracePt t="183572" x="1809750" y="4794250"/>
          <p14:tracePt t="183589" x="1822450" y="4794250"/>
          <p14:tracePt t="183605" x="1866900" y="4775200"/>
          <p14:tracePt t="183621" x="1905000" y="4768850"/>
          <p14:tracePt t="183638" x="1955800" y="4749800"/>
          <p14:tracePt t="183655" x="2038350" y="4730750"/>
          <p14:tracePt t="183671" x="2095500" y="4705350"/>
          <p14:tracePt t="183688" x="2203450" y="4692650"/>
          <p14:tracePt t="183705" x="2317750" y="4679950"/>
          <p14:tracePt t="183721" x="2432050" y="4648200"/>
          <p14:tracePt t="183738" x="2489200" y="4635500"/>
          <p14:tracePt t="183757" x="2527300" y="4629150"/>
          <p14:tracePt t="183772" x="2559050" y="4616450"/>
          <p14:tracePt t="183789" x="2609850" y="4616450"/>
          <p14:tracePt t="183806" x="2686050" y="4610100"/>
          <p14:tracePt t="183823" x="2781300" y="4610100"/>
          <p14:tracePt t="183839" x="2889250" y="4603750"/>
          <p14:tracePt t="183855" x="3009900" y="4591050"/>
          <p14:tracePt t="183872" x="3086100" y="4591050"/>
          <p14:tracePt t="183889" x="3136900" y="4578350"/>
          <p14:tracePt t="183905" x="3206750" y="4572000"/>
          <p14:tracePt t="183922" x="3244850" y="4572000"/>
          <p14:tracePt t="183938" x="3346450" y="4559300"/>
          <p14:tracePt t="183972" x="3594100" y="4502150"/>
          <p14:tracePt t="183989" x="3683000" y="4483100"/>
          <p14:tracePt t="184006" x="3759200" y="4470400"/>
          <p14:tracePt t="184022" x="3911600" y="4457700"/>
          <p14:tracePt t="184040" x="4089400" y="4457700"/>
          <p14:tracePt t="184042" x="4203700" y="4457700"/>
          <p14:tracePt t="184055" x="4343400" y="4470400"/>
          <p14:tracePt t="184074" x="4787900" y="4527550"/>
          <p14:tracePt t="184089" x="4946650" y="4540250"/>
          <p14:tracePt t="184106" x="5048250" y="4546600"/>
          <p14:tracePt t="184122" x="5092700" y="4552950"/>
          <p14:tracePt t="184139" x="5111750" y="4552950"/>
          <p14:tracePt t="184155" x="5118100" y="4552950"/>
          <p14:tracePt t="184172" x="5124450" y="4552950"/>
          <p14:tracePt t="184189" x="5130800" y="4552950"/>
          <p14:tracePt t="184222" x="5137150" y="4552950"/>
          <p14:tracePt t="185226" x="5137150" y="4565650"/>
          <p14:tracePt t="185233" x="5118100" y="4572000"/>
          <p14:tracePt t="185242" x="5105400" y="4578350"/>
          <p14:tracePt t="185257" x="5080000" y="4591050"/>
          <p14:tracePt t="185273" x="5048250" y="4610100"/>
          <p14:tracePt t="185290" x="5003800" y="4635500"/>
          <p14:tracePt t="185306" x="4933950" y="4660900"/>
          <p14:tracePt t="185323" x="4838700" y="4699000"/>
          <p14:tracePt t="185340" x="4686300" y="4749800"/>
          <p14:tracePt t="185357" x="4546600" y="4781550"/>
          <p14:tracePt t="185374" x="4394200" y="4819650"/>
          <p14:tracePt t="185391" x="4197350" y="4857750"/>
          <p14:tracePt t="185407" x="3981450" y="4845050"/>
          <p14:tracePt t="185424" x="3797300" y="4800600"/>
          <p14:tracePt t="185440" x="3670300" y="4756150"/>
          <p14:tracePt t="185457" x="3168650" y="4610100"/>
          <p14:tracePt t="185473" x="2762250" y="4508500"/>
          <p14:tracePt t="185493" x="2387600" y="4425950"/>
          <p14:tracePt t="185509" x="2038350" y="4362450"/>
          <p14:tracePt t="185524" x="1739900" y="4318000"/>
          <p14:tracePt t="185542" x="1498600" y="4279900"/>
          <p14:tracePt t="185545" x="1390650" y="4267200"/>
          <p14:tracePt t="185557" x="1308100" y="4254500"/>
          <p14:tracePt t="185575" x="1136650" y="4235450"/>
          <p14:tracePt t="185591" x="946150" y="4229100"/>
          <p14:tracePt t="185607" x="812800" y="4229100"/>
          <p14:tracePt t="185624" x="666750" y="4254500"/>
          <p14:tracePt t="185640" x="527050" y="4286250"/>
          <p14:tracePt t="185657" x="393700" y="4337050"/>
          <p14:tracePt t="185673" x="323850" y="4375150"/>
          <p14:tracePt t="185691" x="285750" y="4406900"/>
          <p14:tracePt t="185708" x="266700" y="4432300"/>
          <p14:tracePt t="185725" x="260350" y="4457700"/>
          <p14:tracePt t="185751" x="260350" y="4502150"/>
          <p14:tracePt t="185757" x="266700" y="4521200"/>
          <p14:tracePt t="185774" x="298450" y="4546600"/>
          <p14:tracePt t="185791" x="342900" y="4591050"/>
          <p14:tracePt t="185807" x="387350" y="4622800"/>
          <p14:tracePt t="185825" x="463550" y="4660900"/>
          <p14:tracePt t="185842" x="552450" y="4705350"/>
          <p14:tracePt t="185858" x="584200" y="4718050"/>
          <p14:tracePt t="185874" x="704850" y="4781550"/>
          <p14:tracePt t="185890" x="800100" y="4819650"/>
          <p14:tracePt t="185907" x="895350" y="4845050"/>
          <p14:tracePt t="185924" x="977900" y="4864100"/>
          <p14:tracePt t="185941" x="1054100" y="4876800"/>
          <p14:tracePt t="185957" x="1143000" y="4876800"/>
          <p14:tracePt t="185974" x="1187450" y="4883150"/>
          <p14:tracePt t="185995" x="1219200" y="4883150"/>
          <p14:tracePt t="186010" x="1263650" y="4864100"/>
          <p14:tracePt t="186024" x="1276350" y="4857750"/>
          <p14:tracePt t="186041" x="1295400" y="4857750"/>
          <p14:tracePt t="186043" x="1301750" y="4845050"/>
          <p14:tracePt t="186057" x="1339850" y="4838700"/>
          <p14:tracePt t="186074" x="1358900" y="4832350"/>
          <p14:tracePt t="186091" x="1377950" y="4826000"/>
          <p14:tracePt t="186107" x="1397000" y="4819650"/>
          <p14:tracePt t="186124" x="1416050" y="4819650"/>
          <p14:tracePt t="186141" x="1447800" y="4813300"/>
          <p14:tracePt t="186157" x="1460500" y="4813300"/>
          <p14:tracePt t="186174" x="1479550" y="4806950"/>
          <p14:tracePt t="186191" x="1498600" y="4794250"/>
          <p14:tracePt t="186207" x="1504950" y="4794250"/>
          <p14:tracePt t="186225" x="1517650" y="4794250"/>
          <p14:tracePt t="186242" x="1524000" y="4794250"/>
          <p14:tracePt t="186283" x="1536700" y="4794250"/>
          <p14:tracePt t="186306" x="1536700" y="4787900"/>
          <p14:tracePt t="186314" x="1543050" y="4787900"/>
          <p14:tracePt t="186362" x="1549400" y="4787900"/>
          <p14:tracePt t="186394" x="1555750" y="4787900"/>
          <p14:tracePt t="186426" x="1568450" y="4787900"/>
          <p14:tracePt t="186496" x="1574800" y="4787900"/>
          <p14:tracePt t="186533" x="1581150" y="4787900"/>
          <p14:tracePt t="186564" x="1593850" y="4787900"/>
          <p14:tracePt t="187875" x="1600200" y="4787900"/>
          <p14:tracePt t="187901" x="1612900" y="4787900"/>
          <p14:tracePt t="187914" x="1619250" y="4787900"/>
          <p14:tracePt t="187922" x="1625600" y="4787900"/>
          <p14:tracePt t="187946" x="1638300" y="4787900"/>
          <p14:tracePt t="188005" x="1644650" y="4787900"/>
          <p14:tracePt t="188031" x="1651000" y="4787900"/>
          <p14:tracePt t="188060" x="1682750" y="4787900"/>
          <p14:tracePt t="188076" x="1695450" y="4787900"/>
          <p14:tracePt t="188093" x="1714500" y="4787900"/>
          <p14:tracePt t="188109" x="1720850" y="4787900"/>
          <p14:tracePt t="188126" x="1733550" y="4787900"/>
          <p14:tracePt t="188242" x="1739900" y="4794250"/>
          <p14:tracePt t="188251" x="1746250" y="4806950"/>
          <p14:tracePt t="188259" x="1746250" y="4819650"/>
          <p14:tracePt t="188276" x="1758950" y="4845050"/>
          <p14:tracePt t="188293" x="1758950" y="4870450"/>
          <p14:tracePt t="188309" x="1758950" y="4889500"/>
          <p14:tracePt t="188326" x="1758950" y="4902200"/>
          <p14:tracePt t="188343" x="1758950" y="4914900"/>
          <p14:tracePt t="188452" x="1758950" y="4908550"/>
          <p14:tracePt t="188468" x="1778000" y="4895850"/>
          <p14:tracePt t="188476" x="1784350" y="4889500"/>
          <p14:tracePt t="188484" x="1790700" y="4883150"/>
          <p14:tracePt t="188493" x="1803400" y="4876800"/>
          <p14:tracePt t="188510" x="1822450" y="4864100"/>
          <p14:tracePt t="188527" x="1835150" y="4864100"/>
          <p14:tracePt t="188543" x="1835150" y="4857750"/>
          <p14:tracePt t="188570" x="1841500" y="4857750"/>
          <p14:tracePt t="188758" x="1854200" y="4857750"/>
          <p14:tracePt t="188764" x="1866900" y="4845050"/>
          <p14:tracePt t="188779" x="1892300" y="4838700"/>
          <p14:tracePt t="188794" x="1936750" y="4813300"/>
          <p14:tracePt t="188810" x="1962150" y="4800600"/>
          <p14:tracePt t="188827" x="1987550" y="4787900"/>
          <p14:tracePt t="188844" x="1993900" y="4787900"/>
          <p14:tracePt t="188860" x="2000250" y="4781550"/>
          <p14:tracePt t="188893" x="2006600" y="4781550"/>
          <p14:tracePt t="188931" x="2012950" y="4781550"/>
          <p14:tracePt t="188937" x="2019300" y="4781550"/>
          <p14:tracePt t="189074" x="2012950" y="4781550"/>
          <p14:tracePt t="189082" x="2000250" y="4787900"/>
          <p14:tracePt t="189090" x="1981200" y="4794250"/>
          <p14:tracePt t="189102" x="1962150" y="4806950"/>
          <p14:tracePt t="189111" x="1943100" y="4806950"/>
          <p14:tracePt t="189127" x="1885950" y="4826000"/>
          <p14:tracePt t="189144" x="1835150" y="4845050"/>
          <p14:tracePt t="189161" x="1816100" y="4851400"/>
          <p14:tracePt t="189180" x="1797050" y="4857750"/>
          <p14:tracePt t="189660" x="1790700" y="4857750"/>
          <p14:tracePt t="189669" x="1771650" y="4857750"/>
          <p14:tracePt t="189680" x="1765300" y="4857750"/>
          <p14:tracePt t="189697" x="1752600" y="4857750"/>
          <p14:tracePt t="189712" x="1739900" y="4857750"/>
          <p14:tracePt t="189728" x="1733550" y="4857750"/>
          <p14:tracePt t="189744" x="1727200" y="4857750"/>
          <p14:tracePt t="189761" x="1720850" y="4857750"/>
          <p14:tracePt t="189778" x="1714500" y="4857750"/>
          <p14:tracePt t="189923" x="1714500" y="4864100"/>
          <p14:tracePt t="190324" x="1727200" y="4864100"/>
          <p14:tracePt t="190334" x="1765300" y="4864100"/>
          <p14:tracePt t="190341" x="1784350" y="4864100"/>
          <p14:tracePt t="190351" x="1803400" y="4864100"/>
          <p14:tracePt t="190362" x="1822450" y="4864100"/>
          <p14:tracePt t="190378" x="1892300" y="4851400"/>
          <p14:tracePt t="190395" x="1905000" y="4851400"/>
          <p14:tracePt t="190412" x="1930400" y="4845050"/>
          <p14:tracePt t="190429" x="1936750" y="4845050"/>
          <p14:tracePt t="190445" x="1949450" y="4838700"/>
          <p14:tracePt t="190465" x="1955800" y="4838700"/>
          <p14:tracePt t="190479" x="1962150" y="4838700"/>
          <p14:tracePt t="190507" x="1968500" y="4838700"/>
          <p14:tracePt t="190546" x="1974850" y="4838700"/>
          <p14:tracePt t="190612" x="1981200" y="4832350"/>
          <p14:tracePt t="190627" x="1993900" y="4826000"/>
          <p14:tracePt t="190653" x="2000250" y="4826000"/>
          <p14:tracePt t="190659" x="2006600" y="4819650"/>
          <p14:tracePt t="190674" x="2012950" y="4813300"/>
          <p14:tracePt t="190691" x="2025650" y="4806950"/>
          <p14:tracePt t="190722" x="2032000" y="4806950"/>
          <p14:tracePt t="190749" x="2038350" y="4800600"/>
          <p14:tracePt t="190766" x="2044700" y="4800600"/>
          <p14:tracePt t="190795" x="2051050" y="4787900"/>
          <p14:tracePt t="190842" x="2057400" y="4787900"/>
          <p14:tracePt t="190906" x="2070100" y="4781550"/>
          <p14:tracePt t="191730" x="2057400" y="4781550"/>
          <p14:tracePt t="191739" x="2044700" y="4781550"/>
          <p14:tracePt t="191748" x="2025650" y="4781550"/>
          <p14:tracePt t="191763" x="2000250" y="4781550"/>
          <p14:tracePt t="191780" x="1981200" y="4787900"/>
          <p14:tracePt t="191797" x="1949450" y="4794250"/>
          <p14:tracePt t="191814" x="1917700" y="4800600"/>
          <p14:tracePt t="191830" x="1905000" y="4806950"/>
          <p14:tracePt t="191846" x="1885950" y="4806950"/>
          <p14:tracePt t="191863" x="1866900" y="4806950"/>
          <p14:tracePt t="193054" x="1898650" y="4806950"/>
          <p14:tracePt t="193060" x="1949450" y="4806950"/>
          <p14:tracePt t="193067" x="2019300" y="4806950"/>
          <p14:tracePt t="193081" x="2070100" y="4806950"/>
          <p14:tracePt t="193098" x="2171700" y="4806950"/>
          <p14:tracePt t="193114" x="2209800" y="4806950"/>
          <p14:tracePt t="193131" x="2228850" y="4806950"/>
          <p14:tracePt t="193164" x="2247900" y="4806950"/>
          <p14:tracePt t="193181" x="2254250" y="4806950"/>
          <p14:tracePt t="193202" x="2260600" y="4806950"/>
          <p14:tracePt t="193218" x="2266950" y="4806950"/>
          <p14:tracePt t="193235" x="2273300" y="4806950"/>
          <p14:tracePt t="193250" x="2279650" y="4806950"/>
          <p14:tracePt t="193264" x="2292350" y="4806950"/>
          <p14:tracePt t="193281" x="2298700" y="4806950"/>
          <p14:tracePt t="193298" x="2330450" y="4806950"/>
          <p14:tracePt t="193314" x="2343150" y="4806950"/>
          <p14:tracePt t="193331" x="2349500" y="4806950"/>
          <p14:tracePt t="193348" x="2355850" y="4806950"/>
          <p14:tracePt t="193365" x="2368550" y="4806950"/>
          <p14:tracePt t="193382" x="2374900" y="4806950"/>
          <p14:tracePt t="234947" x="2368550" y="4826000"/>
          <p14:tracePt t="234958" x="2349500" y="4883150"/>
          <p14:tracePt t="234973" x="2349500" y="4889500"/>
          <p14:tracePt t="234991" x="2355850" y="4908550"/>
          <p14:tracePt t="235006" x="2355850" y="4927600"/>
          <p14:tracePt t="235024" x="2362200" y="4953000"/>
          <p14:tracePt t="235041" x="2362200" y="4978400"/>
          <p14:tracePt t="235047" x="2368550" y="5003800"/>
          <p14:tracePt t="235056" x="2368550" y="5022850"/>
          <p14:tracePt t="235073" x="2368550" y="5054600"/>
          <p14:tracePt t="235090" x="2374900" y="5092700"/>
          <p14:tracePt t="235106" x="2381250" y="5118100"/>
          <p14:tracePt t="235123" x="2400300" y="5156200"/>
          <p14:tracePt t="235140" x="2413000" y="5187950"/>
          <p14:tracePt t="235157" x="2432050" y="5238750"/>
          <p14:tracePt t="235173" x="2482850" y="5314950"/>
          <p14:tracePt t="235190" x="2508250" y="5372100"/>
          <p14:tracePt t="235206" x="2546350" y="5429250"/>
          <p14:tracePt t="235223" x="2559050" y="5473700"/>
          <p14:tracePt t="235240" x="2578100" y="5486400"/>
          <p14:tracePt t="235258" x="2584450" y="5499100"/>
          <p14:tracePt t="235274" x="2590800" y="5511800"/>
          <p14:tracePt t="235290" x="2597150" y="5518150"/>
          <p14:tracePt t="235308" x="2616200" y="5530850"/>
          <p14:tracePt t="235323" x="2660650" y="5530850"/>
          <p14:tracePt t="235340" x="2749550" y="5505450"/>
          <p14:tracePt t="235356" x="2870200" y="5435600"/>
          <p14:tracePt t="235373" x="2946400" y="5372100"/>
          <p14:tracePt t="235397" x="2965450" y="5346700"/>
          <p14:tracePt t="235407" x="3028950" y="5270500"/>
          <p14:tracePt t="235423" x="3079750" y="5207000"/>
          <p14:tracePt t="235440" x="3105150" y="5156200"/>
          <p14:tracePt t="235457" x="3117850" y="5130800"/>
          <p14:tracePt t="235474" x="3130550" y="5111750"/>
          <p14:tracePt t="235491" x="3143250" y="5092700"/>
          <p14:tracePt t="235508" x="3200400" y="5060950"/>
          <p14:tracePt t="235524" x="3282950" y="5016500"/>
          <p14:tracePt t="235540" x="3435350" y="4959350"/>
          <p14:tracePt t="235544" x="3517900" y="4933950"/>
          <p14:tracePt t="235556" x="3600450" y="4908550"/>
          <p14:tracePt t="235573" x="3879850" y="4851400"/>
          <p14:tracePt t="235590" x="3981450" y="4845050"/>
          <p14:tracePt t="235607" x="4343400" y="4806950"/>
          <p14:tracePt t="235623" x="4514850" y="4794250"/>
          <p14:tracePt t="235640" x="4673600" y="4794250"/>
          <p14:tracePt t="235657" x="4787900" y="4794250"/>
          <p14:tracePt t="235673" x="4883150" y="4787900"/>
          <p14:tracePt t="235690" x="4927600" y="4787900"/>
          <p14:tracePt t="235707" x="4965700" y="4787900"/>
          <p14:tracePt t="235725" x="4984750" y="4787900"/>
          <p14:tracePt t="235741" x="5003800" y="4787900"/>
          <p14:tracePt t="235830" x="5010150" y="4787900"/>
          <p14:tracePt t="235846" x="5029200" y="4787900"/>
          <p14:tracePt t="235853" x="5035550" y="4787900"/>
          <p14:tracePt t="235861" x="5060950" y="4787900"/>
          <p14:tracePt t="235873" x="5080000" y="4787900"/>
          <p14:tracePt t="235891" x="5111750" y="4787900"/>
          <p14:tracePt t="235908" x="5149850" y="4787900"/>
          <p14:tracePt t="235924" x="5207000" y="4800600"/>
          <p14:tracePt t="235940" x="5251450" y="4806950"/>
          <p14:tracePt t="235957" x="5384800" y="4838700"/>
          <p14:tracePt t="235974" x="5480050" y="4857750"/>
          <p14:tracePt t="235991" x="5543550" y="4864100"/>
          <p14:tracePt t="236011" x="5600700" y="4864100"/>
          <p14:tracePt t="236025" x="5613400" y="4870450"/>
          <p14:tracePt t="236042" x="5632450" y="4876800"/>
          <p14:tracePt t="236045" x="5638800" y="4876800"/>
          <p14:tracePt t="236073" x="5645150" y="4876800"/>
          <p14:tracePt t="239697" x="5657850" y="4876800"/>
          <p14:tracePt t="239706" x="5664200" y="4876800"/>
          <p14:tracePt t="239715" x="5664200" y="4870450"/>
          <p14:tracePt t="239728" x="5676900" y="4870450"/>
          <p14:tracePt t="239746" x="5683250" y="4870450"/>
          <p14:tracePt t="239778" x="5683250" y="4864100"/>
          <p14:tracePt t="239909" x="5689600" y="4864100"/>
          <p14:tracePt t="239950" x="5702300" y="4857750"/>
          <p14:tracePt t="296731" x="800100" y="2927350"/>
          <p14:tracePt t="296731" x="850900" y="2927350"/>
          <p14:tracePt t="296742" x="857250" y="2927350"/>
          <p14:tracePt t="296751" x="844550" y="2927350"/>
          <p14:tracePt t="296768" x="781050" y="2927350"/>
          <p14:tracePt t="296798" x="577850" y="2851150"/>
          <p14:tracePt t="296819" x="393700" y="2736850"/>
          <p14:tracePt t="296836" x="228600" y="2654300"/>
          <p14:tracePt t="296851" x="0" y="2533650"/>
          <p14:tracePt t="296870" x="0" y="2432050"/>
          <p14:tracePt t="296885" x="0" y="2273300"/>
          <p14:tracePt t="296901" x="0" y="2019300"/>
          <p14:tracePt t="296918" x="0" y="1943100"/>
          <p14:tracePt t="296935" x="0" y="1854200"/>
          <p14:tracePt t="296951" x="0" y="1758950"/>
          <p14:tracePt t="296968" x="0" y="1625600"/>
          <p14:tracePt t="296984" x="0" y="1441450"/>
          <p14:tracePt t="297002" x="0" y="1231900"/>
          <p14:tracePt t="297018" x="0" y="1162050"/>
          <p14:tracePt t="297035" x="12700" y="1041400"/>
          <p14:tracePt t="297051" x="38100" y="927100"/>
          <p14:tracePt t="297068" x="50800" y="863600"/>
          <p14:tracePt t="297087" x="63500" y="812800"/>
          <p14:tracePt t="297111" x="95250" y="717550"/>
          <p14:tracePt t="297119" x="107950" y="679450"/>
          <p14:tracePt t="297135" x="114300" y="635000"/>
          <p14:tracePt t="297154" x="114300" y="609600"/>
          <p14:tracePt t="297168" x="114300" y="584200"/>
          <p14:tracePt t="297185" x="114300" y="558800"/>
          <p14:tracePt t="297202" x="107950" y="520700"/>
          <p14:tracePt t="297218" x="107950" y="495300"/>
          <p14:tracePt t="297235" x="95250" y="457200"/>
          <p14:tracePt t="297251" x="88900" y="438150"/>
          <p14:tracePt t="297268" x="82550" y="425450"/>
          <p14:tracePt t="297285" x="82550" y="419100"/>
          <p14:tracePt t="297303" x="82550" y="400050"/>
          <p14:tracePt t="297320" x="82550" y="387350"/>
          <p14:tracePt t="297336" x="82550" y="381000"/>
          <p14:tracePt t="297352" x="88900" y="368300"/>
          <p14:tracePt t="297368" x="88900" y="361950"/>
          <p14:tracePt t="297387" x="88900" y="342900"/>
          <p14:tracePt t="297402" x="101600" y="323850"/>
          <p14:tracePt t="297418" x="107950" y="298450"/>
          <p14:tracePt t="297435" x="114300" y="292100"/>
          <p14:tracePt t="297452" x="114300" y="279400"/>
          <p14:tracePt t="298099" x="6216650" y="3746500"/>
          <p14:tracePt t="298106" x="6197600" y="3727450"/>
          <p14:tracePt t="298118" x="6140450" y="3689350"/>
          <p14:tracePt t="298130" x="5994400" y="3587750"/>
          <p14:tracePt t="298147" x="5721350" y="3416300"/>
          <p14:tracePt t="298164" x="5397500" y="3213100"/>
          <p14:tracePt t="298181" x="4832350" y="2876550"/>
          <p14:tracePt t="298198" x="4133850" y="2457450"/>
          <p14:tracePt t="298215" x="3492500" y="2095500"/>
          <p14:tracePt t="298217" x="3200400" y="1917700"/>
          <p14:tracePt t="298231" x="2921000" y="1784350"/>
          <p14:tracePt t="298247" x="2514600" y="1574800"/>
          <p14:tracePt t="298264" x="2266950" y="1441450"/>
          <p14:tracePt t="298281" x="2114550" y="1346200"/>
          <p14:tracePt t="298297" x="1993900" y="1225550"/>
          <p14:tracePt t="298314" x="1930400" y="1155700"/>
          <p14:tracePt t="298331" x="1905000" y="1136650"/>
          <p14:tracePt t="298347" x="1841500" y="1047750"/>
          <p14:tracePt t="298364" x="1790700" y="1003300"/>
          <p14:tracePt t="298380" x="1682750" y="920750"/>
          <p14:tracePt t="298397" x="1568450" y="857250"/>
          <p14:tracePt t="298414" x="1416050" y="787400"/>
          <p14:tracePt t="298432" x="1308100" y="730250"/>
          <p14:tracePt t="298450" x="1212850" y="698500"/>
          <p14:tracePt t="298465" x="1035050" y="615950"/>
          <p14:tracePt t="298481" x="977900" y="584200"/>
          <p14:tracePt t="298498" x="882650" y="520700"/>
          <p14:tracePt t="298515" x="781050" y="438150"/>
          <p14:tracePt t="298531" x="742950" y="374650"/>
          <p14:tracePt t="298547" x="723900" y="355600"/>
          <p14:tracePt t="298564" x="673100" y="266700"/>
          <p14:tracePt t="299402" x="1022350" y="95250"/>
          <p14:tracePt t="299620" x="1022350" y="107950"/>
          <p14:tracePt t="299644" x="1022350" y="114300"/>
          <p14:tracePt t="299691" x="1022350" y="120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C1D06-3864-4689-8DEC-1732043E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Periods of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C9E59-F8AE-466F-A59F-7722011670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Prenatal Development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Infancy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Early Childhood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Middle Childhood</a:t>
            </a:r>
          </a:p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Adolescence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85448-1644-45BE-BC69-01BF82E43E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Emerging Adulthood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Early Adulthood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Middle Adulthood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Late Adulthood</a:t>
            </a:r>
          </a:p>
          <a:p>
            <a:pPr marL="342891" indent="-342891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680"/>
              <a:buFont typeface="Noto Sans Symbols"/>
              <a:buChar char="■"/>
            </a:pPr>
            <a:r>
              <a:rPr lang="en-US" dirty="0"/>
              <a:t>Death and Dying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14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217"/>
    </mc:Choice>
    <mc:Fallback>
      <p:transition spd="slow" advTm="18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2758A-BAF9-462F-B3D8-BD5FD2D18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Contexts of Human Development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FD845-C3EC-413E-AA96-D94971FE9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Cohort</a:t>
            </a:r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endParaRPr lang="en-US" dirty="0" smtClean="0"/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 smtClean="0"/>
              <a:t>Culture</a:t>
            </a:r>
            <a:endParaRPr lang="en-US" dirty="0"/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endParaRPr lang="en-US" dirty="0" smtClean="0"/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 smtClean="0"/>
              <a:t>Social </a:t>
            </a:r>
            <a:r>
              <a:rPr lang="en-US" dirty="0"/>
              <a:t>Class</a:t>
            </a:r>
          </a:p>
          <a:p>
            <a:endParaRPr lang="en-US" dirty="0"/>
          </a:p>
        </p:txBody>
      </p:sp>
      <p:pic>
        <p:nvPicPr>
          <p:cNvPr id="8" name="Content Placeholder 7" descr="Old woman's hand reaching for baby's foot.">
            <a:extLst>
              <a:ext uri="{FF2B5EF4-FFF2-40B4-BE49-F238E27FC236}">
                <a16:creationId xmlns:a16="http://schemas.microsoft.com/office/drawing/2014/main" id="{86AB2A89-C97C-45EB-AFDB-9BC8C2538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29" y="1219531"/>
            <a:ext cx="5790443" cy="3848231"/>
          </a:xfr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82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567"/>
    </mc:Choice>
    <mc:Fallback>
      <p:transition spd="slow" advTm="62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F73353-AE80-46D4-877E-898F2ECE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How do we know what we know? What are ways of knowing?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FD66F-81D6-436A-AE2A-BF72CFF37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1" indent="-342891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Personal knowledge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Based on what I know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Believing is seeing</a:t>
            </a:r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Confirmation bias</a:t>
            </a:r>
          </a:p>
          <a:p>
            <a:pPr marL="342891" indent="-342891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dirty="0"/>
              <a:t>Sampling bias</a:t>
            </a:r>
          </a:p>
          <a:p>
            <a:endParaRPr lang="en-US" dirty="0"/>
          </a:p>
        </p:txBody>
      </p:sp>
      <p:graphicFrame>
        <p:nvGraphicFramePr>
          <p:cNvPr id="4" name="Diagram 3" descr="Venn Diagram showing two circles (one marked facts, the other personal beliefs) that overlap in the center.">
            <a:extLst>
              <a:ext uri="{FF2B5EF4-FFF2-40B4-BE49-F238E27FC236}">
                <a16:creationId xmlns:a16="http://schemas.microsoft.com/office/drawing/2014/main" id="{47B01905-24E4-4E02-9CC8-DC05D7148C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680502"/>
              </p:ext>
            </p:extLst>
          </p:nvPr>
        </p:nvGraphicFramePr>
        <p:xfrm>
          <a:off x="6534484" y="-244507"/>
          <a:ext cx="5914189" cy="4165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Arrow: Bent 6" descr="Arrow pointing to the center of the Venn Diagram showing you will only see results that overlap with the facts and personal beliefs, this is confirmation bias.">
            <a:extLst>
              <a:ext uri="{FF2B5EF4-FFF2-40B4-BE49-F238E27FC236}">
                <a16:creationId xmlns:a16="http://schemas.microsoft.com/office/drawing/2014/main" id="{18764F7C-19E0-4A67-9658-B3FFA1DA277C}"/>
              </a:ext>
            </a:extLst>
          </p:cNvPr>
          <p:cNvSpPr/>
          <p:nvPr/>
        </p:nvSpPr>
        <p:spPr>
          <a:xfrm rot="16200000">
            <a:off x="9264896" y="2502071"/>
            <a:ext cx="1491916" cy="274865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1C3DD-9FA3-41C0-BAC6-3044E00CCB29}"/>
              </a:ext>
            </a:extLst>
          </p:cNvPr>
          <p:cNvSpPr txBox="1"/>
          <p:nvPr/>
        </p:nvSpPr>
        <p:spPr>
          <a:xfrm>
            <a:off x="9443223" y="4209837"/>
            <a:ext cx="183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you will see</a:t>
            </a:r>
          </a:p>
        </p:txBody>
      </p:sp>
      <p:graphicFrame>
        <p:nvGraphicFramePr>
          <p:cNvPr id="12" name="Chart 11" descr="Pie chart showing that the sample is only 9% of the population, illustrating Sampling Bias.">
            <a:extLst>
              <a:ext uri="{FF2B5EF4-FFF2-40B4-BE49-F238E27FC236}">
                <a16:creationId xmlns:a16="http://schemas.microsoft.com/office/drawing/2014/main" id="{ADDF7DB0-BCD1-41EF-85B0-49C31F3FEE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9890234"/>
              </p:ext>
            </p:extLst>
          </p:nvPr>
        </p:nvGraphicFramePr>
        <p:xfrm>
          <a:off x="3352185" y="3378644"/>
          <a:ext cx="5827511" cy="356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5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17"/>
    </mc:Choice>
    <mc:Fallback>
      <p:transition spd="slow" advTm="11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206" x="501650" y="5594350"/>
          <p14:tracePt t="72251" x="527050" y="5518150"/>
          <p14:tracePt t="72267" x="584200" y="5429250"/>
          <p14:tracePt t="72283" x="622300" y="5334000"/>
          <p14:tracePt t="72300" x="698500" y="5194300"/>
          <p14:tracePt t="72317" x="863600" y="4851400"/>
          <p14:tracePt t="72334" x="965200" y="4711700"/>
          <p14:tracePt t="72350" x="1308100" y="4254500"/>
          <p14:tracePt t="72367" x="1416050" y="4133850"/>
          <p14:tracePt t="72383" x="1460500" y="4083050"/>
          <p14:tracePt t="72401" x="1479550" y="4032250"/>
          <p14:tracePt t="72418" x="1485900" y="3994150"/>
          <p14:tracePt t="72433" x="1492250" y="3962400"/>
          <p14:tracePt t="72450" x="1492250" y="3924300"/>
          <p14:tracePt t="72468" x="1504950" y="3886200"/>
          <p14:tracePt t="72483" x="1511300" y="3873500"/>
          <p14:tracePt t="72500" x="1511300" y="3854450"/>
          <p14:tracePt t="72517" x="1524000" y="3835400"/>
          <p14:tracePt t="72533" x="1543050" y="3810000"/>
          <p14:tracePt t="72550" x="1555750" y="3778250"/>
          <p14:tracePt t="72567" x="1574800" y="3727450"/>
          <p14:tracePt t="72584" x="1600200" y="3657600"/>
          <p14:tracePt t="72600" x="1619250" y="3587750"/>
          <p14:tracePt t="72618" x="1619250" y="3543300"/>
          <p14:tracePt t="72636" x="1625600" y="3517900"/>
          <p14:tracePt t="72652" x="1631950" y="3498850"/>
          <p14:tracePt t="72668" x="1631950" y="3492500"/>
          <p14:tracePt t="73002" x="1631950" y="3505200"/>
          <p14:tracePt t="73018" x="1631950" y="3543300"/>
          <p14:tracePt t="73028" x="1619250" y="3568700"/>
          <p14:tracePt t="73034" x="1619250" y="3587750"/>
          <p14:tracePt t="73051" x="1619250" y="3619500"/>
          <p14:tracePt t="73067" x="1619250" y="3657600"/>
          <p14:tracePt t="73084" x="1619250" y="3708400"/>
          <p14:tracePt t="73104" x="1619250" y="3752850"/>
          <p14:tracePt t="73120" x="1619250" y="3784600"/>
          <p14:tracePt t="73134" x="1612900" y="3810000"/>
          <p14:tracePt t="73151" x="1612900" y="3829050"/>
          <p14:tracePt t="73168" x="1606550" y="3848100"/>
          <p14:tracePt t="73184" x="1606550" y="3867150"/>
          <p14:tracePt t="73201" x="1606550" y="3886200"/>
          <p14:tracePt t="73218" x="1612900" y="3898900"/>
          <p14:tracePt t="73234" x="1619250" y="3924300"/>
          <p14:tracePt t="73251" x="1619250" y="3930650"/>
          <p14:tracePt t="73267" x="1631950" y="3949700"/>
          <p14:tracePt t="73284" x="1638300" y="3962400"/>
          <p14:tracePt t="73307" x="1651000" y="3987800"/>
          <p14:tracePt t="73318" x="1689100" y="4025900"/>
          <p14:tracePt t="73334" x="1701800" y="4044950"/>
          <p14:tracePt t="73352" x="1727200" y="4076700"/>
          <p14:tracePt t="73368" x="1746250" y="4102100"/>
          <p14:tracePt t="73384" x="1752600" y="4114800"/>
          <p14:tracePt t="73402" x="1771650" y="4133850"/>
          <p14:tracePt t="73418" x="1778000" y="4146550"/>
          <p14:tracePt t="73434" x="1778000" y="4152900"/>
          <p14:tracePt t="73496" x="1784350" y="4152900"/>
          <p14:tracePt t="73513" x="1790700" y="4159250"/>
          <p14:tracePt t="73518" x="1790700" y="4165600"/>
          <p14:tracePt t="73526" x="1797050" y="4171950"/>
          <p14:tracePt t="83710" x="2374900" y="4248150"/>
          <p14:tracePt t="83729" x="2381250" y="4248150"/>
          <p14:tracePt t="83826" x="2400300" y="4248150"/>
          <p14:tracePt t="83838" x="2432050" y="4248150"/>
          <p14:tracePt t="83846" x="2546350" y="4248150"/>
          <p14:tracePt t="83861" x="2743200" y="4248150"/>
          <p14:tracePt t="83878" x="3041650" y="4235450"/>
          <p14:tracePt t="83895" x="3238500" y="4235450"/>
          <p14:tracePt t="83911" x="3397250" y="4235450"/>
          <p14:tracePt t="83928" x="3454400" y="4235450"/>
          <p14:tracePt t="84075" x="3448050" y="4235450"/>
          <p14:tracePt t="84087" x="3429000" y="4235450"/>
          <p14:tracePt t="84095" x="3397250" y="4235450"/>
          <p14:tracePt t="84112" x="3302000" y="4235450"/>
          <p14:tracePt t="84129" x="3206750" y="4235450"/>
          <p14:tracePt t="84145" x="3098800" y="4235450"/>
          <p14:tracePt t="84162" x="2997200" y="4235450"/>
          <p14:tracePt t="84178" x="2940050" y="4229100"/>
          <p14:tracePt t="84198" x="2889250" y="4216400"/>
          <p14:tracePt t="84212" x="2882900" y="4216400"/>
          <p14:tracePt t="84253" x="2908300" y="4210050"/>
          <p14:tracePt t="84262" x="2927350" y="4203700"/>
          <p14:tracePt t="84280" x="3016250" y="4184650"/>
          <p14:tracePt t="84295" x="3136900" y="4159250"/>
          <p14:tracePt t="84312" x="3232150" y="4146550"/>
          <p14:tracePt t="84328" x="3352800" y="4127500"/>
          <p14:tracePt t="84345" x="3409950" y="4114800"/>
          <p14:tracePt t="84362" x="3435350" y="4102100"/>
          <p14:tracePt t="84439" x="3429000" y="4102100"/>
          <p14:tracePt t="84449" x="3416300" y="4102100"/>
          <p14:tracePt t="84453" x="3384550" y="4102100"/>
          <p14:tracePt t="84463" x="3340100" y="4102100"/>
          <p14:tracePt t="84480" x="3232150" y="4114800"/>
          <p14:tracePt t="84496" x="3086100" y="4114800"/>
          <p14:tracePt t="84512" x="2990850" y="4114800"/>
          <p14:tracePt t="84529" x="2952750" y="4114800"/>
          <p14:tracePt t="84546" x="2940050" y="4114800"/>
          <p14:tracePt t="84579" x="3022600" y="4140200"/>
          <p14:tracePt t="84597" x="3302000" y="4184650"/>
          <p14:tracePt t="84612" x="3441700" y="4222750"/>
          <p14:tracePt t="84629" x="3740150" y="4267200"/>
          <p14:tracePt t="84645" x="4000500" y="4318000"/>
          <p14:tracePt t="84662" x="4089400" y="4337050"/>
          <p14:tracePt t="84719" x="4083050" y="4337050"/>
          <p14:tracePt t="84726" x="4057650" y="4337050"/>
          <p14:tracePt t="84733" x="4038600" y="4349750"/>
          <p14:tracePt t="84747" x="4019550" y="4349750"/>
          <p14:tracePt t="84762" x="3968750" y="4349750"/>
          <p14:tracePt t="84779" x="3930650" y="4349750"/>
          <p14:tracePt t="84796" x="3905250" y="4349750"/>
          <p14:tracePt t="84813" x="3886200" y="4349750"/>
          <p14:tracePt t="84829" x="3848100" y="4343400"/>
          <p14:tracePt t="84846" x="3829050" y="4337050"/>
          <p14:tracePt t="84863" x="3803650" y="4330700"/>
          <p14:tracePt t="84879" x="3790950" y="4330700"/>
          <p14:tracePt t="84903" x="3771900" y="4330700"/>
          <p14:tracePt t="84913" x="3752850" y="4330700"/>
          <p14:tracePt t="84929" x="3740150" y="4330700"/>
          <p14:tracePt t="84946" x="3727450" y="4330700"/>
          <p14:tracePt t="84964" x="3721100" y="4330700"/>
          <p14:tracePt t="84980" x="3714750" y="4330700"/>
          <p14:tracePt t="85177" x="3702050" y="4330700"/>
          <p14:tracePt t="85206" x="3708400" y="4343400"/>
          <p14:tracePt t="85213" x="3714750" y="4349750"/>
          <p14:tracePt t="85230" x="3733800" y="4362450"/>
          <p14:tracePt t="85247" x="3740150" y="4368800"/>
          <p14:tracePt t="85263" x="3740150" y="4375150"/>
          <p14:tracePt t="85713" x="3740150" y="4368800"/>
          <p14:tracePt t="85767" x="3746500" y="4362450"/>
          <p14:tracePt t="85794" x="3752850" y="4362450"/>
          <p14:tracePt t="85798" x="3765550" y="4362450"/>
          <p14:tracePt t="86007" x="3790950" y="4362450"/>
          <p14:tracePt t="86015" x="3841750" y="4362450"/>
          <p14:tracePt t="86022" x="3924300" y="4368800"/>
          <p14:tracePt t="86030" x="4070350" y="4375150"/>
          <p14:tracePt t="86047" x="4495800" y="4425950"/>
          <p14:tracePt t="86063" x="4965700" y="4508500"/>
          <p14:tracePt t="86080" x="5549900" y="4578350"/>
          <p14:tracePt t="86097" x="6045200" y="4622800"/>
          <p14:tracePt t="86113" x="6248400" y="4635500"/>
          <p14:tracePt t="86131" x="6330950" y="4641850"/>
          <p14:tracePt t="86148" x="6350000" y="4641850"/>
          <p14:tracePt t="86375" x="6337300" y="4635500"/>
          <p14:tracePt t="86385" x="6330950" y="4635500"/>
          <p14:tracePt t="86391" x="6330950" y="4629150"/>
          <p14:tracePt t="86399" x="6324600" y="4629150"/>
          <p14:tracePt t="86422" x="6318250" y="4629150"/>
          <p14:tracePt t="86438" x="6305550" y="4629150"/>
          <p14:tracePt t="86454" x="6299200" y="4629150"/>
          <p14:tracePt t="86473" x="6292850" y="4629150"/>
          <p14:tracePt t="86482" x="6286500" y="4629150"/>
          <p14:tracePt t="86640" x="6280150" y="4629150"/>
          <p14:tracePt t="86649" x="6273800" y="4629150"/>
          <p14:tracePt t="86656" x="6267450" y="4629150"/>
          <p14:tracePt t="86664" x="6254750" y="4622800"/>
          <p14:tracePt t="86681" x="6203950" y="4622800"/>
          <p14:tracePt t="86698" x="6146800" y="4622800"/>
          <p14:tracePt t="86714" x="6096000" y="4622800"/>
          <p14:tracePt t="86732" x="6051550" y="4622800"/>
          <p14:tracePt t="86748" x="6026150" y="4622800"/>
          <p14:tracePt t="86764" x="6013450" y="4622800"/>
          <p14:tracePt t="86921" x="6007100" y="4616450"/>
          <p14:tracePt t="86942" x="6000750" y="4616450"/>
          <p14:tracePt t="86951" x="5994400" y="4616450"/>
          <p14:tracePt t="86966" x="5994400" y="4610100"/>
          <p14:tracePt t="86984" x="5988050" y="4610100"/>
          <p14:tracePt t="87031" x="5981700" y="4610100"/>
          <p14:tracePt t="87527" x="5975350" y="4610100"/>
          <p14:tracePt t="87535" x="5969000" y="4610100"/>
          <p14:tracePt t="87552" x="5962650" y="4610100"/>
          <p14:tracePt t="87942" x="5962650" y="4616450"/>
          <p14:tracePt t="88143" x="5956300" y="4616450"/>
          <p14:tracePt t="88159" x="5943600" y="4616450"/>
          <p14:tracePt t="88168" x="5930900" y="4603750"/>
          <p14:tracePt t="88175" x="5924550" y="4584700"/>
          <p14:tracePt t="88190" x="5911850" y="4572000"/>
          <p14:tracePt t="88199" x="5892800" y="4540250"/>
          <p14:tracePt t="88216" x="5880100" y="4533900"/>
          <p14:tracePt t="88232" x="5880100" y="4527550"/>
          <p14:tracePt t="88249" x="5880100" y="4521200"/>
          <p14:tracePt t="105796" x="5619750" y="4400550"/>
          <p14:tracePt t="105798" x="5613400" y="4413250"/>
          <p14:tracePt t="105807" x="5607050" y="4413250"/>
          <p14:tracePt t="105817" x="5600700" y="4425950"/>
          <p14:tracePt t="105850" x="5594350" y="4438650"/>
          <p14:tracePt t="113557" x="5581650" y="4438650"/>
          <p14:tracePt t="113572" x="5575300" y="4445000"/>
          <p14:tracePt t="113579" x="5568950" y="4445000"/>
          <p14:tracePt t="113769" x="5581650" y="4445000"/>
          <p14:tracePt t="113779" x="5588000" y="4445000"/>
          <p14:tracePt t="113786" x="5588000" y="4438650"/>
          <p14:tracePt t="113791" x="5594350" y="4438650"/>
          <p14:tracePt t="113815" x="5594350" y="4432300"/>
          <p14:tracePt t="114012" x="5594350" y="4419600"/>
          <p14:tracePt t="114042" x="5588000" y="4419600"/>
          <p14:tracePt t="114063" x="5581650" y="4419600"/>
          <p14:tracePt t="114089" x="5575300" y="4419600"/>
          <p14:tracePt t="114094" x="5568950" y="4419600"/>
          <p14:tracePt t="114103" x="5556250" y="4425950"/>
          <p14:tracePt t="114160" x="5549900" y="4419600"/>
          <p14:tracePt t="114168" x="5543550" y="4419600"/>
          <p14:tracePt t="114176" x="5537200" y="4419600"/>
          <p14:tracePt t="114192" x="5537200" y="4413250"/>
          <p14:tracePt t="114208" x="5524500" y="4394200"/>
          <p14:tracePt t="114225" x="5467350" y="4362450"/>
          <p14:tracePt t="114243" x="5327650" y="4292600"/>
          <p14:tracePt t="114260" x="5143500" y="4216400"/>
          <p14:tracePt t="114276" x="4908550" y="4152900"/>
          <p14:tracePt t="114292" x="4667250" y="4102100"/>
          <p14:tracePt t="114308" x="4533900" y="4089400"/>
          <p14:tracePt t="114325" x="4445000" y="4089400"/>
          <p14:tracePt t="114342" x="4432300" y="4089400"/>
          <p14:tracePt t="114439" x="4425950" y="4083050"/>
          <p14:tracePt t="114470" x="4419600" y="4083050"/>
          <p14:tracePt t="114495" x="4413250" y="4083050"/>
          <p14:tracePt t="114511" x="4406900" y="4083050"/>
          <p14:tracePt t="114528" x="4394200" y="4083050"/>
          <p14:tracePt t="114551" x="4387850" y="4083050"/>
          <p14:tracePt t="114567" x="4381500" y="4083050"/>
          <p14:tracePt t="114575" x="4368800" y="4083050"/>
          <p14:tracePt t="114582" x="4368800" y="4089400"/>
          <p14:tracePt t="114632" x="4368800" y="4095750"/>
          <p14:tracePt t="114664" x="4362450" y="4102100"/>
          <p14:tracePt t="114680" x="4362450" y="4108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CF7D1E-781F-4938-A2A1-3F1FFA3D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739674" cy="1737360"/>
          </a:xfrm>
        </p:spPr>
        <p:txBody>
          <a:bodyPr/>
          <a:lstStyle/>
          <a:p>
            <a:r>
              <a:rPr lang="en-US" dirty="0"/>
              <a:t>Research methods and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6DAA4A-B89D-4585-A5F7-14017A501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What do you see?</a:t>
            </a:r>
          </a:p>
        </p:txBody>
      </p:sp>
      <p:pic>
        <p:nvPicPr>
          <p:cNvPr id="3" name="Picture 2" descr="A waterfall with trees in the background&#10;">
            <a:extLst>
              <a:ext uri="{FF2B5EF4-FFF2-40B4-BE49-F238E27FC236}">
                <a16:creationId xmlns:a16="http://schemas.microsoft.com/office/drawing/2014/main" id="{18321FE3-F0C6-469F-8140-2D8484D93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63" y="1239962"/>
            <a:ext cx="6117415" cy="407827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2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126"/>
    </mc:Choice>
    <mc:Fallback>
      <p:transition spd="slow" advTm="15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B96746-B43D-4932-BC14-93956E53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methods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EEC27C-7BC3-4224-9033-766C557F3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2084388"/>
            <a:ext cx="4754880" cy="822960"/>
          </a:xfrm>
        </p:spPr>
        <p:txBody>
          <a:bodyPr/>
          <a:lstStyle/>
          <a:p>
            <a:r>
              <a:rPr lang="en-US" dirty="0"/>
              <a:t>Quantitative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57E336-75EB-46BF-8FBC-FBE4FF290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3939" y="2735166"/>
            <a:ext cx="4754880" cy="3341572"/>
          </a:xfrm>
        </p:spPr>
        <p:txBody>
          <a:bodyPr/>
          <a:lstStyle/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sz="2800" dirty="0"/>
              <a:t>Research question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sz="2800" dirty="0"/>
              <a:t>Review previous studies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sz="2800" dirty="0"/>
              <a:t>Determine method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sz="2800" dirty="0"/>
              <a:t>Conduct research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sz="2800" dirty="0"/>
              <a:t>Interpret results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sz="2800" dirty="0"/>
              <a:t>Draw conclusions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sz="2800" dirty="0"/>
              <a:t>Share findings</a:t>
            </a:r>
          </a:p>
          <a:p>
            <a:endParaRPr lang="en-US" dirty="0"/>
          </a:p>
        </p:txBody>
      </p:sp>
      <p:pic>
        <p:nvPicPr>
          <p:cNvPr id="8" name="Picture 7" descr="A waterfall with trees in the background">
            <a:extLst>
              <a:ext uri="{FF2B5EF4-FFF2-40B4-BE49-F238E27FC236}">
                <a16:creationId xmlns:a16="http://schemas.microsoft.com/office/drawing/2014/main" id="{399DC5DC-9A92-4E99-A91D-74F83257D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70" y="2084388"/>
            <a:ext cx="6117415" cy="40782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4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31"/>
    </mc:Choice>
    <mc:Fallback>
      <p:transition spd="slow" advTm="9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214BA-8106-44E5-8E04-E977DDAB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1FDFB-D1B8-4506-855D-D9C4D8768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1944" y="1848247"/>
            <a:ext cx="4754880" cy="822960"/>
          </a:xfrm>
        </p:spPr>
        <p:txBody>
          <a:bodyPr/>
          <a:lstStyle/>
          <a:p>
            <a:r>
              <a:rPr lang="en-US" dirty="0"/>
              <a:t>Qualitative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AEB9F-52AF-4C68-B826-E545A3AEA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0891" y="2813618"/>
            <a:ext cx="5588084" cy="3341572"/>
          </a:xfrm>
        </p:spPr>
        <p:txBody>
          <a:bodyPr/>
          <a:lstStyle/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Begin with </a:t>
            </a:r>
            <a:r>
              <a:rPr lang="en-US" dirty="0" smtClean="0"/>
              <a:t>broad (or narrow) </a:t>
            </a:r>
            <a:r>
              <a:rPr lang="en-US" dirty="0"/>
              <a:t>interest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Gather general information 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Modify research questions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Note patterns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Explore new ideas</a:t>
            </a:r>
          </a:p>
          <a:p>
            <a:pPr marL="742932" lvl="1" indent="-285744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540"/>
              <a:buFont typeface="Noto Sans Symbols"/>
              <a:buChar char="■"/>
            </a:pPr>
            <a:r>
              <a:rPr lang="en-US" dirty="0"/>
              <a:t>Report findings</a:t>
            </a:r>
          </a:p>
          <a:p>
            <a:endParaRPr lang="en-US" dirty="0"/>
          </a:p>
        </p:txBody>
      </p:sp>
      <p:pic>
        <p:nvPicPr>
          <p:cNvPr id="8" name="Picture 7" descr="A waterfall with trees in the background">
            <a:extLst>
              <a:ext uri="{FF2B5EF4-FFF2-40B4-BE49-F238E27FC236}">
                <a16:creationId xmlns:a16="http://schemas.microsoft.com/office/drawing/2014/main" id="{88D4490A-BAF5-4A9E-BB5A-0D347C60A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6" y="1962316"/>
            <a:ext cx="5668955" cy="37793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6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43"/>
    </mc:Choice>
    <mc:Fallback>
      <p:transition spd="slow" advTm="103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9|14|7.2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|3.8|60.1|22.3|10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0.8|2.7|0.4|1.1|2.8|2.4|0.3|0.3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1|128.6|137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1F5ED65-81A2-4885-91C7-BE124583D576}" vid="{057338CB-EDCA-49E8-8F5A-4F55BAD242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Beyer and Lazzara</Template>
  <TotalTime>11898</TotalTime>
  <Words>639</Words>
  <Application>Microsoft Office PowerPoint</Application>
  <PresentationFormat>Widescreen</PresentationFormat>
  <Paragraphs>195</Paragraphs>
  <Slides>26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Noto Sans Symbols</vt:lpstr>
      <vt:lpstr>Tahoma</vt:lpstr>
      <vt:lpstr>Tw Cen MT</vt:lpstr>
      <vt:lpstr>Tw Cen MT Condensed</vt:lpstr>
      <vt:lpstr>Verdana</vt:lpstr>
      <vt:lpstr>Wingdings</vt:lpstr>
      <vt:lpstr>Wingdings 3</vt:lpstr>
      <vt:lpstr>Integral</vt:lpstr>
      <vt:lpstr>Ch. 1 Intro to lifespan Growth and Development</vt:lpstr>
      <vt:lpstr>The study of human development</vt:lpstr>
      <vt:lpstr>Lifespan theories </vt:lpstr>
      <vt:lpstr>Periods of development</vt:lpstr>
      <vt:lpstr>Contexts of Human Development </vt:lpstr>
      <vt:lpstr>How do we know what we know? What are ways of knowing? </vt:lpstr>
      <vt:lpstr>Research methods and design</vt:lpstr>
      <vt:lpstr>Scientific methods</vt:lpstr>
      <vt:lpstr>Scientific methods</vt:lpstr>
      <vt:lpstr>Types of research</vt:lpstr>
      <vt:lpstr>Observational studies</vt:lpstr>
      <vt:lpstr>Experimental studies</vt:lpstr>
      <vt:lpstr>Independent variables</vt:lpstr>
      <vt:lpstr>Dependent variables</vt:lpstr>
      <vt:lpstr>experiments</vt:lpstr>
      <vt:lpstr>Case study</vt:lpstr>
      <vt:lpstr>Survey vs. interviews</vt:lpstr>
      <vt:lpstr>surveys</vt:lpstr>
      <vt:lpstr>interviews</vt:lpstr>
      <vt:lpstr>Secondary/Content Analysis</vt:lpstr>
      <vt:lpstr>Secondary/Content Analysis</vt:lpstr>
      <vt:lpstr>Developmental Designs</vt:lpstr>
      <vt:lpstr>Developmental designs</vt:lpstr>
      <vt:lpstr>Review chapter key objectives</vt:lpstr>
      <vt:lpstr>Key terms for chapter 1</vt:lpstr>
      <vt:lpstr>Attribution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Lazzara</dc:creator>
  <cp:lastModifiedBy>Zachary Beckstead</cp:lastModifiedBy>
  <cp:revision>39</cp:revision>
  <dcterms:created xsi:type="dcterms:W3CDTF">2018-08-12T00:12:02Z</dcterms:created>
  <dcterms:modified xsi:type="dcterms:W3CDTF">2020-05-01T01:07:26Z</dcterms:modified>
</cp:coreProperties>
</file>