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9" r:id="rId3"/>
    <p:sldId id="280" r:id="rId4"/>
    <p:sldId id="281" r:id="rId5"/>
    <p:sldId id="282" r:id="rId6"/>
    <p:sldId id="283" r:id="rId7"/>
    <p:sldId id="273" r:id="rId8"/>
    <p:sldId id="277" r:id="rId9"/>
    <p:sldId id="284" r:id="rId10"/>
    <p:sldId id="285" r:id="rId11"/>
    <p:sldId id="286" r:id="rId12"/>
    <p:sldId id="287" r:id="rId13"/>
    <p:sldId id="288" r:id="rId14"/>
    <p:sldId id="289" r:id="rId15"/>
    <p:sldId id="290" r:id="rId16"/>
    <p:sldId id="291" r:id="rId17"/>
    <p:sldId id="292" r:id="rId18"/>
    <p:sldId id="293" r:id="rId19"/>
    <p:sldId id="296" r:id="rId20"/>
    <p:sldId id="294" r:id="rId21"/>
    <p:sldId id="297" r:id="rId22"/>
    <p:sldId id="298" r:id="rId23"/>
    <p:sldId id="299" r:id="rId24"/>
    <p:sldId id="300" r:id="rId25"/>
    <p:sldId id="301" r:id="rId26"/>
    <p:sldId id="302" r:id="rId27"/>
    <p:sldId id="303"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87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DD2A2F6B-14DC-4D83-A880-7709873941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572F0AC6-5AB3-4F0E-BDB0-1169D09EA1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19 POPULATION AND COMMUNITY ECOLOGY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1C800F0C-0B38-45C0-ACD0-BD1CD20C7C63}"/>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5F551D-38F5-4B16-AD11-8364C49D81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Human population growth since 1000 AD is exponential.</a:t>
            </a:r>
          </a:p>
        </p:txBody>
      </p:sp>
      <p:pic>
        <p:nvPicPr>
          <p:cNvPr id="2" name="Figure" descr="Graph plots the world population growth from 1000 AD to the present. The curve starts out flat and then becomes increasingly steep. A sharp increase in population occurs around 1900 AD. In 1000 AD the population was around 265 million. In 2000 AD it was around 6 bill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774" r="-39774"/>
          <a:stretch>
            <a:fillRect/>
          </a:stretch>
        </p:blipFill>
        <p:spPr/>
      </p:pic>
      <p:pic>
        <p:nvPicPr>
          <p:cNvPr id="9" name="OpenStaxLogo" descr="openstax college logo">
            <a:extLst>
              <a:ext uri="{FF2B5EF4-FFF2-40B4-BE49-F238E27FC236}">
                <a16:creationId xmlns:a16="http://schemas.microsoft.com/office/drawing/2014/main" id="{B2FBD1FD-DBE7-47B5-B6C8-2442204AA0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19.9</a:t>
            </a:r>
          </a:p>
        </p:txBody>
      </p:sp>
    </p:spTree>
    <p:extLst>
      <p:ext uri="{BB962C8B-B14F-4D97-AF65-F5344CB8AC3E}">
        <p14:creationId xmlns:p14="http://schemas.microsoft.com/office/powerpoint/2010/main" val="116379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0ABB3A-1FF1-4739-A655-5BBE5CFBB7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time between the addition of each billion human beings to Earth decreases over time. (credit: modification of work by Ryan T. </a:t>
            </a:r>
            <a:r>
              <a:rPr lang="en-US" sz="1600" dirty="0" err="1"/>
              <a:t>Cragun</a:t>
            </a:r>
            <a:r>
              <a:rPr lang="en-US" sz="1600" dirty="0"/>
              <a:t>)</a:t>
            </a:r>
          </a:p>
        </p:txBody>
      </p:sp>
      <p:pic>
        <p:nvPicPr>
          <p:cNvPr id="2" name="Figure" descr="Bar graph shows the number of years it has taken to add each billion people to the world population. By 1800, there were about one billion people on Earth. It took 130 years, until 1930, for the population to reach two million. Thirty years later, in 1960, the population reached three billion, and 15 years after that, in 1975, the population reached four billion. The population reached five billion in 1987, and six billion in 1999, each twelve years apart. Currently, the world population is nearly seven billion. The population is projected to reach eight billion in 2028, and nine billion in 205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70" r="-17670"/>
          <a:stretch>
            <a:fillRect/>
          </a:stretch>
        </p:blipFill>
        <p:spPr/>
      </p:pic>
      <p:pic>
        <p:nvPicPr>
          <p:cNvPr id="9" name="OpenStaxLogo" descr="openstax college logo">
            <a:extLst>
              <a:ext uri="{FF2B5EF4-FFF2-40B4-BE49-F238E27FC236}">
                <a16:creationId xmlns:a16="http://schemas.microsoft.com/office/drawing/2014/main" id="{B187A459-3500-43B5-91E4-7CB4619A0B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19.10</a:t>
            </a:r>
          </a:p>
        </p:txBody>
      </p:sp>
    </p:spTree>
    <p:extLst>
      <p:ext uri="{BB962C8B-B14F-4D97-AF65-F5344CB8AC3E}">
        <p14:creationId xmlns:p14="http://schemas.microsoft.com/office/powerpoint/2010/main" val="80475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B400512-5574-4FD8-BC14-11EFF35BBE1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a:t>
            </a:r>
          </a:p>
        </p:txBody>
      </p:sp>
      <p:pic>
        <p:nvPicPr>
          <p:cNvPr id="2" name="Figure" descr="For the four different age structure diagrams shown, the base represents birth and the apex occurs around age 70. The age structure diagram for stage 1, rapid growth, is shaped like a deflated triangle that starts out wide at the base and rapidly decreases to a narrow apex, indicating that the number of individuals decreases rapidly with age. The age structure diagram for stage 2, slow growth, is triangular in shape, indicating that the number of individuals decreases steadily with age. The age structure diagram for stage 3, stable growth, is rounded at the top, indicating that the number of individuals per age group decreases gradually at first, then increases for the older portion of the population. The final age structure diagram, stage 4, widens from the base to middle age, then narrows to a rounded top. The population type indicated by this diagram is not given, as this is part of the art connection ques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209" b="-25209"/>
          <a:stretch>
            <a:fillRect/>
          </a:stretch>
        </p:blipFill>
        <p:spPr/>
      </p:pic>
      <p:pic>
        <p:nvPicPr>
          <p:cNvPr id="9" name="OpenStaxLogo" descr="openstax college logo">
            <a:extLst>
              <a:ext uri="{FF2B5EF4-FFF2-40B4-BE49-F238E27FC236}">
                <a16:creationId xmlns:a16="http://schemas.microsoft.com/office/drawing/2014/main" id="{4A47989F-95D0-4200-BBE4-E6BBF4D807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19.11</a:t>
            </a:r>
          </a:p>
        </p:txBody>
      </p:sp>
    </p:spTree>
    <p:extLst>
      <p:ext uri="{BB962C8B-B14F-4D97-AF65-F5344CB8AC3E}">
        <p14:creationId xmlns:p14="http://schemas.microsoft.com/office/powerpoint/2010/main" val="295392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8739E00-2E79-410E-9D37-EC789C464CA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percent growth rate of population in different countries is shown. Notice that the highest growth is occurring in less economically developed countries in Africa and Asia.</a:t>
            </a:r>
          </a:p>
        </p:txBody>
      </p:sp>
      <p:pic>
        <p:nvPicPr>
          <p:cNvPr id="2" name="Figure" descr="Percent population growth, which ranges from zero percent to three plus percent, is shown on a world map. Europe, Northern Asia, Greenland, and South Africa are experiencing zero percent population growth. The United States, Canada, the southern part of South America, China, and Australia are experiencing zero to one percent population growth. Mexico, the northern part of South America, and parts of Africa, the Middle East and Asia are experiencing one percent population growth. Most of Africa and parts of the Middle East and Asia are experiencing two percent population growth. Some parts of Africa are experiencing three percent population grow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4" r="-2384"/>
          <a:stretch>
            <a:fillRect/>
          </a:stretch>
        </p:blipFill>
        <p:spPr/>
      </p:pic>
      <p:pic>
        <p:nvPicPr>
          <p:cNvPr id="10" name="OpenStaxLogo" descr="openstax college logo">
            <a:extLst>
              <a:ext uri="{FF2B5EF4-FFF2-40B4-BE49-F238E27FC236}">
                <a16:creationId xmlns:a16="http://schemas.microsoft.com/office/drawing/2014/main" id="{65135DE6-AB1A-4B43-90C3-0303FC0FE4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19.12</a:t>
            </a:r>
          </a:p>
        </p:txBody>
      </p:sp>
    </p:spTree>
    <p:extLst>
      <p:ext uri="{BB962C8B-B14F-4D97-AF65-F5344CB8AC3E}">
        <p14:creationId xmlns:p14="http://schemas.microsoft.com/office/powerpoint/2010/main" val="121798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24CEC7C-6E4E-4A4C-9116-00E6860EDBE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cycling of snowshoe hare and lynx populations in Northern Ontario is an example of predator-prey dynamics.</a:t>
            </a:r>
          </a:p>
        </p:txBody>
      </p:sp>
      <p:pic>
        <p:nvPicPr>
          <p:cNvPr id="2" name="Figure" descr="Graph plots number of animals in thousands versus time in years. The number of hares fluctuates between 10,000 at the low points and 75,000 to 150,000 at the high points. There are typically fewer lynxes than hares, but the trend in number of lynxes follows that of number of ha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p:pic>
      <p:pic>
        <p:nvPicPr>
          <p:cNvPr id="9" name="OpenStaxLogo" descr="openstax college logo">
            <a:extLst>
              <a:ext uri="{FF2B5EF4-FFF2-40B4-BE49-F238E27FC236}">
                <a16:creationId xmlns:a16="http://schemas.microsoft.com/office/drawing/2014/main" id="{FBC5BB69-0199-4D0A-BB0F-55E3EB4417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19.13</a:t>
            </a:r>
          </a:p>
        </p:txBody>
      </p:sp>
    </p:spTree>
    <p:extLst>
      <p:ext uri="{BB962C8B-B14F-4D97-AF65-F5344CB8AC3E}">
        <p14:creationId xmlns:p14="http://schemas.microsoft.com/office/powerpoint/2010/main" val="374411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5B8F722-1BED-4180-A5F1-340A49A867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The </a:t>
            </a:r>
            <a:r>
              <a:rPr lang="en-US" sz="1550" dirty="0">
                <a:solidFill>
                  <a:srgbClr val="6CB255"/>
                </a:solidFill>
              </a:rPr>
              <a:t>(a) </a:t>
            </a:r>
            <a:r>
              <a:rPr lang="en-US" sz="1550" dirty="0"/>
              <a:t>honey locust tree uses thorns, a mechanical defense, against herbivores, while the </a:t>
            </a:r>
            <a:r>
              <a:rPr lang="en-US" sz="1550" dirty="0">
                <a:solidFill>
                  <a:srgbClr val="6CB255"/>
                </a:solidFill>
              </a:rPr>
              <a:t>(b) </a:t>
            </a:r>
            <a:r>
              <a:rPr lang="en-US" sz="1550" dirty="0"/>
              <a:t>foxglove uses a chemical defense: toxins produces by the plant can cause nausea, vomiting, hallucinations, convulsions, or death when consumed. (credit a: modification of work by </a:t>
            </a:r>
            <a:r>
              <a:rPr lang="en-US" sz="1550" dirty="0" err="1"/>
              <a:t>Huw</a:t>
            </a:r>
            <a:r>
              <a:rPr lang="en-US" sz="1550" dirty="0"/>
              <a:t> Williams; credit b: modification of work by Philip </a:t>
            </a:r>
            <a:r>
              <a:rPr lang="en-US" sz="1550" dirty="0" err="1"/>
              <a:t>Jägenstedt</a:t>
            </a:r>
            <a:r>
              <a:rPr lang="en-US" sz="1550" dirty="0"/>
              <a:t>)</a:t>
            </a:r>
          </a:p>
        </p:txBody>
      </p:sp>
      <p:pic>
        <p:nvPicPr>
          <p:cNvPr id="2" name="Figure" descr="Photo (a) shows the long, sharp thorns of a honey locust tree. Photo (b) shows the pink, bell-shaped flowers of a foxgl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29" r="-3529"/>
          <a:stretch>
            <a:fillRect/>
          </a:stretch>
        </p:blipFill>
        <p:spPr/>
      </p:pic>
      <p:pic>
        <p:nvPicPr>
          <p:cNvPr id="9" name="OpenStaxLogo" descr="openstax college logo">
            <a:extLst>
              <a:ext uri="{FF2B5EF4-FFF2-40B4-BE49-F238E27FC236}">
                <a16:creationId xmlns:a16="http://schemas.microsoft.com/office/drawing/2014/main" id="{62013A0E-8ECC-4964-8BDB-B96CDE5633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19.14</a:t>
            </a:r>
          </a:p>
        </p:txBody>
      </p:sp>
    </p:spTree>
    <p:extLst>
      <p:ext uri="{BB962C8B-B14F-4D97-AF65-F5344CB8AC3E}">
        <p14:creationId xmlns:p14="http://schemas.microsoft.com/office/powerpoint/2010/main" val="269780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E7D204E-44EE-47E9-8E2F-2BDC168B95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tropical walking stick and </a:t>
            </a:r>
            <a:r>
              <a:rPr lang="en-US" sz="1600" dirty="0">
                <a:solidFill>
                  <a:srgbClr val="6CB255"/>
                </a:solidFill>
              </a:rPr>
              <a:t>(b) </a:t>
            </a:r>
            <a:r>
              <a:rPr lang="en-US" sz="1600" dirty="0"/>
              <a:t>the chameleon use their body shape and/or coloration to prevent detection by predators. (credit a: modification of work by Linda Tanner; credit b: modification of work by Frank </a:t>
            </a:r>
            <a:r>
              <a:rPr lang="en-US" sz="1600" dirty="0" err="1"/>
              <a:t>Vassen</a:t>
            </a:r>
            <a:r>
              <a:rPr lang="en-US" sz="1600" dirty="0"/>
              <a:t>)</a:t>
            </a:r>
          </a:p>
        </p:txBody>
      </p:sp>
      <p:pic>
        <p:nvPicPr>
          <p:cNvPr id="2" name="Figure" descr="Photo (a) shows a green walking stick insect that resembles the stem on which it sits. Photo (b) shows a green chameleon that resembles a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487" b="-11487"/>
          <a:stretch>
            <a:fillRect/>
          </a:stretch>
        </p:blipFill>
        <p:spPr/>
      </p:pic>
      <p:pic>
        <p:nvPicPr>
          <p:cNvPr id="9" name="OpenStaxLogo" descr="openstax college logo">
            <a:extLst>
              <a:ext uri="{FF2B5EF4-FFF2-40B4-BE49-F238E27FC236}">
                <a16:creationId xmlns:a16="http://schemas.microsoft.com/office/drawing/2014/main" id="{530A6D0D-D68E-4D66-8EFC-E8CB80E9A9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19.15</a:t>
            </a:r>
          </a:p>
        </p:txBody>
      </p:sp>
    </p:spTree>
    <p:extLst>
      <p:ext uri="{BB962C8B-B14F-4D97-AF65-F5344CB8AC3E}">
        <p14:creationId xmlns:p14="http://schemas.microsoft.com/office/powerpoint/2010/main" val="269338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250D48-3A08-42C9-9A90-C76E2DE9E7E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fire-bellied toad has bright coloration on its belly that serves to warn potential predators that it is toxic. (credit: modification of work by Roberto </a:t>
            </a:r>
            <a:r>
              <a:rPr lang="en-US" sz="1600" dirty="0" err="1"/>
              <a:t>Verzo</a:t>
            </a:r>
            <a:r>
              <a:rPr lang="en-US" sz="1600" dirty="0"/>
              <a:t>)</a:t>
            </a:r>
          </a:p>
        </p:txBody>
      </p:sp>
      <p:pic>
        <p:nvPicPr>
          <p:cNvPr id="2" name="Figure" descr="Photo shows a side view of a toad in an aquarium floating in the water: the belly is bright orange and black and its back and head are green and bl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2574BDCC-CFFF-49A0-896B-80E8C71C4D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19.16</a:t>
            </a:r>
          </a:p>
        </p:txBody>
      </p:sp>
    </p:spTree>
    <p:extLst>
      <p:ext uri="{BB962C8B-B14F-4D97-AF65-F5344CB8AC3E}">
        <p14:creationId xmlns:p14="http://schemas.microsoft.com/office/powerpoint/2010/main" val="201943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E42CA8-4089-4163-91C2-5CB7642B14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One form of mimicry is when a harmless species mimics the coloration of a harmful species, as is seen with the </a:t>
            </a:r>
            <a:r>
              <a:rPr lang="en-US" sz="1600" dirty="0">
                <a:solidFill>
                  <a:srgbClr val="6CB255"/>
                </a:solidFill>
              </a:rPr>
              <a:t>(a) </a:t>
            </a:r>
            <a:r>
              <a:rPr lang="en-US" sz="1600" dirty="0"/>
              <a:t>wasp (</a:t>
            </a:r>
            <a:r>
              <a:rPr lang="en-US" sz="1600" i="1" dirty="0" err="1"/>
              <a:t>Polistes</a:t>
            </a:r>
            <a:r>
              <a:rPr lang="en-US" sz="1600" i="1" dirty="0"/>
              <a:t> </a:t>
            </a:r>
            <a:r>
              <a:rPr lang="en-US" sz="1600" dirty="0"/>
              <a:t>sp.) and the </a:t>
            </a:r>
            <a:r>
              <a:rPr lang="en-US" sz="1600" dirty="0">
                <a:solidFill>
                  <a:srgbClr val="6CB255"/>
                </a:solidFill>
              </a:rPr>
              <a:t>(b) </a:t>
            </a:r>
            <a:r>
              <a:rPr lang="en-US" sz="1600" dirty="0"/>
              <a:t>hoverfly (</a:t>
            </a:r>
            <a:r>
              <a:rPr lang="en-US" sz="1600" i="1" dirty="0" err="1"/>
              <a:t>Syrphus</a:t>
            </a:r>
            <a:r>
              <a:rPr lang="en-US" sz="1600" i="1" dirty="0"/>
              <a:t> </a:t>
            </a:r>
            <a:r>
              <a:rPr lang="en-US" sz="1600" dirty="0"/>
              <a:t>sp.). (credit: modification of work by Tom </a:t>
            </a:r>
            <a:r>
              <a:rPr lang="en-US" sz="1600" dirty="0" err="1"/>
              <a:t>Ings</a:t>
            </a:r>
            <a:r>
              <a:rPr lang="en-US" sz="1600" dirty="0"/>
              <a:t>)</a:t>
            </a:r>
          </a:p>
        </p:txBody>
      </p:sp>
      <p:pic>
        <p:nvPicPr>
          <p:cNvPr id="2" name="Figure" descr="Photos A and B show what appears to be virtually identical looking wasps, but B is actually a harmless hoverf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2" r="-1832"/>
          <a:stretch>
            <a:fillRect/>
          </a:stretch>
        </p:blipFill>
        <p:spPr/>
      </p:pic>
      <p:pic>
        <p:nvPicPr>
          <p:cNvPr id="9" name="OpenStaxLogo" descr="openstax college logo">
            <a:extLst>
              <a:ext uri="{FF2B5EF4-FFF2-40B4-BE49-F238E27FC236}">
                <a16:creationId xmlns:a16="http://schemas.microsoft.com/office/drawing/2014/main" id="{73A3807D-65F2-4692-91DC-29C48B20D3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19.17</a:t>
            </a:r>
          </a:p>
        </p:txBody>
      </p:sp>
    </p:spTree>
    <p:extLst>
      <p:ext uri="{BB962C8B-B14F-4D97-AF65-F5344CB8AC3E}">
        <p14:creationId xmlns:p14="http://schemas.microsoft.com/office/powerpoint/2010/main" val="225423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D66036-1F10-44AC-9AB3-78BF02F84F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s show four pairs of butterflies that are virtually identical to one another in color and banding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Several unpleasant-tasting </a:t>
            </a:r>
            <a:r>
              <a:rPr lang="en-US" sz="1600" i="1" dirty="0" err="1">
                <a:solidFill>
                  <a:schemeClr val="tx1"/>
                </a:solidFill>
              </a:rPr>
              <a:t>Heliconius</a:t>
            </a:r>
            <a:r>
              <a:rPr lang="en-US" sz="1600" i="1" dirty="0">
                <a:solidFill>
                  <a:schemeClr val="tx1"/>
                </a:solidFill>
              </a:rPr>
              <a:t> </a:t>
            </a:r>
            <a:r>
              <a:rPr lang="en-US" sz="1600" dirty="0">
                <a:solidFill>
                  <a:schemeClr val="tx1"/>
                </a:solidFill>
              </a:rPr>
              <a:t>butterfly species share a similar color pattern with better-tasting varieties, an example of mimicry. (credit: </a:t>
            </a:r>
            <a:r>
              <a:rPr lang="en-US" sz="1600" dirty="0" err="1">
                <a:solidFill>
                  <a:schemeClr val="tx1"/>
                </a:solidFill>
              </a:rPr>
              <a:t>Joron</a:t>
            </a:r>
            <a:r>
              <a:rPr lang="en-US" sz="1600" dirty="0">
                <a:solidFill>
                  <a:schemeClr val="tx1"/>
                </a:solidFill>
              </a:rPr>
              <a:t> M, Papa R, </a:t>
            </a:r>
            <a:r>
              <a:rPr lang="en-US" sz="1600" dirty="0" err="1">
                <a:solidFill>
                  <a:schemeClr val="tx1"/>
                </a:solidFill>
              </a:rPr>
              <a:t>Beltrán</a:t>
            </a:r>
            <a:r>
              <a:rPr lang="en-US" sz="1600" dirty="0">
                <a:solidFill>
                  <a:schemeClr val="tx1"/>
                </a:solidFill>
              </a:rPr>
              <a:t> M, </a:t>
            </a:r>
            <a:r>
              <a:rPr lang="fr-FR" sz="1600" dirty="0">
                <a:solidFill>
                  <a:schemeClr val="tx1"/>
                </a:solidFill>
              </a:rPr>
              <a:t>Chamberlain N, </a:t>
            </a:r>
            <a:r>
              <a:rPr lang="fr-FR" sz="1600" dirty="0" err="1">
                <a:solidFill>
                  <a:schemeClr val="tx1"/>
                </a:solidFill>
              </a:rPr>
              <a:t>MaváLrez</a:t>
            </a:r>
            <a:r>
              <a:rPr lang="fr-FR" sz="1600" dirty="0">
                <a:solidFill>
                  <a:schemeClr val="tx1"/>
                </a:solidFill>
              </a:rPr>
              <a:t> J, et 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19.18</a:t>
            </a:r>
          </a:p>
        </p:txBody>
      </p:sp>
      <p:pic>
        <p:nvPicPr>
          <p:cNvPr id="7" name="OpenStaxLogo" descr="openstax college logo">
            <a:extLst>
              <a:ext uri="{FF2B5EF4-FFF2-40B4-BE49-F238E27FC236}">
                <a16:creationId xmlns:a16="http://schemas.microsoft.com/office/drawing/2014/main" id="{EA9EDD53-BC03-400E-9FE5-8D79E2E137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6621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08CF64-23CE-4826-8A1B-0E58F4C7CC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pic>
        <p:nvPicPr>
          <p:cNvPr id="2" name="Figure" descr="Large photo shows many big fish jumping out of the water, and inset photo shows a portion of a boat filled with dead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5" r="-6265"/>
          <a:stretch>
            <a:fillRect/>
          </a:stretch>
        </p:blipFill>
        <p:spPr/>
      </p:pic>
      <p:pic>
        <p:nvPicPr>
          <p:cNvPr id="9" name="OpenStaxLogo" descr="openstax college logo">
            <a:extLst>
              <a:ext uri="{FF2B5EF4-FFF2-40B4-BE49-F238E27FC236}">
                <a16:creationId xmlns:a16="http://schemas.microsoft.com/office/drawing/2014/main" id="{81658C4F-9271-4A28-A7DD-28CF5ABF19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a:t>
            </a:r>
          </a:p>
        </p:txBody>
      </p:sp>
    </p:spTree>
    <p:extLst>
      <p:ext uri="{BB962C8B-B14F-4D97-AF65-F5344CB8AC3E}">
        <p14:creationId xmlns:p14="http://schemas.microsoft.com/office/powerpoint/2010/main" val="387397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49D701-E9AE-476B-BCF1-D18044B4E79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Paramecium </a:t>
            </a:r>
            <a:r>
              <a:rPr lang="en-US" sz="1600" i="1" dirty="0" err="1"/>
              <a:t>aurelia</a:t>
            </a:r>
            <a:r>
              <a:rPr lang="en-US" sz="1600" i="1" dirty="0"/>
              <a:t> </a:t>
            </a:r>
            <a:r>
              <a:rPr lang="en-US" sz="1600" dirty="0"/>
              <a:t>and </a:t>
            </a:r>
            <a:r>
              <a:rPr lang="en-US" sz="1600" i="1" dirty="0"/>
              <a:t>Paramecium </a:t>
            </a:r>
            <a:r>
              <a:rPr lang="en-US" sz="1600" i="1" dirty="0" err="1"/>
              <a:t>caudatum</a:t>
            </a:r>
            <a:r>
              <a:rPr lang="en-US" sz="1600" i="1" dirty="0"/>
              <a:t> </a:t>
            </a:r>
            <a:r>
              <a:rPr lang="en-US" sz="1600" dirty="0"/>
              <a:t>grow well individually, but when they compete for the same resources, the </a:t>
            </a:r>
            <a:r>
              <a:rPr lang="en-US" sz="1600" i="1" dirty="0"/>
              <a:t>P. </a:t>
            </a:r>
            <a:r>
              <a:rPr lang="en-US" sz="1600" i="1" dirty="0" err="1"/>
              <a:t>aurelia</a:t>
            </a:r>
            <a:r>
              <a:rPr lang="en-US" sz="1600" i="1" dirty="0"/>
              <a:t> </a:t>
            </a:r>
            <a:r>
              <a:rPr lang="en-US" sz="1600" dirty="0"/>
              <a:t>outcompetes the </a:t>
            </a:r>
            <a:r>
              <a:rPr lang="en-US" sz="1600" i="1" dirty="0"/>
              <a:t>P. </a:t>
            </a:r>
            <a:r>
              <a:rPr lang="en-US" sz="1600" i="1" dirty="0" err="1"/>
              <a:t>caudatum</a:t>
            </a:r>
            <a:r>
              <a:rPr lang="en-US" sz="1600" dirty="0"/>
              <a:t>.</a:t>
            </a:r>
          </a:p>
        </p:txBody>
      </p:sp>
      <p:pic>
        <p:nvPicPr>
          <p:cNvPr id="2" name="Figure" descr="The three graphs all plot number of cells versus time in days. In Graph (a), P. aurelia is grown alone. In graph (b), P. caudatum is grown alone. In graph (c), the two species are grown together. When grown together, the two species both exhibit logistic growth and grow to a relatively high cell density. When the two species are grown together, P. aurelia shows logistic growth to nearly the same cell density as it exhibited when grown alone, but P. caudatum hardly grows at all, and eventually its population drops to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809" b="-12809"/>
          <a:stretch>
            <a:fillRect/>
          </a:stretch>
        </p:blipFill>
        <p:spPr/>
      </p:pic>
      <p:pic>
        <p:nvPicPr>
          <p:cNvPr id="9" name="OpenStaxLogo" descr="openstax college logo">
            <a:extLst>
              <a:ext uri="{FF2B5EF4-FFF2-40B4-BE49-F238E27FC236}">
                <a16:creationId xmlns:a16="http://schemas.microsoft.com/office/drawing/2014/main" id="{2EE632E4-73C7-4639-B92E-7D97CD4BA7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19.19</a:t>
            </a:r>
          </a:p>
        </p:txBody>
      </p:sp>
    </p:spTree>
    <p:extLst>
      <p:ext uri="{BB962C8B-B14F-4D97-AF65-F5344CB8AC3E}">
        <p14:creationId xmlns:p14="http://schemas.microsoft.com/office/powerpoint/2010/main" val="170875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3FE9EE-261D-4141-BE45-3D2175EB2F6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southern masked-weaver is starting to make a nest in a tree in Zambezi Valley, Zambia. This is an example of a commensal relationship, in which one species (the bird) benefits, while the other (the tree) neither benefits nor is harmed. (credit: “</a:t>
            </a:r>
            <a:r>
              <a:rPr lang="en-US" sz="1600" dirty="0" err="1"/>
              <a:t>Hanay</a:t>
            </a:r>
            <a:r>
              <a:rPr lang="en-US" sz="1600" dirty="0"/>
              <a:t>”/Wikimedia Commons)</a:t>
            </a:r>
          </a:p>
        </p:txBody>
      </p:sp>
      <p:pic>
        <p:nvPicPr>
          <p:cNvPr id="2" name="Figure" descr="Photo shows a yellow bird building a nest i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pic>
        <p:nvPicPr>
          <p:cNvPr id="9" name="OpenStaxLogo" descr="openstax college logo">
            <a:extLst>
              <a:ext uri="{FF2B5EF4-FFF2-40B4-BE49-F238E27FC236}">
                <a16:creationId xmlns:a16="http://schemas.microsoft.com/office/drawing/2014/main" id="{2C36B91E-AB49-412A-958E-4ADB427D8E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19.20</a:t>
            </a:r>
          </a:p>
        </p:txBody>
      </p:sp>
    </p:spTree>
    <p:extLst>
      <p:ext uri="{BB962C8B-B14F-4D97-AF65-F5344CB8AC3E}">
        <p14:creationId xmlns:p14="http://schemas.microsoft.com/office/powerpoint/2010/main" val="87522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E40572-BB0D-437C-910F-8ECE8FF7073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Termites form a mutualistic relationship with symbiotic protozoa in their guts, which allow both organisms to obtain energy from the cellulose the termite consumes.</a:t>
            </a:r>
          </a:p>
          <a:p>
            <a:pPr marL="342900" indent="-342900">
              <a:buAutoNum type="alphaLcParenBoth"/>
            </a:pPr>
            <a:r>
              <a:rPr lang="en-US" sz="1600" dirty="0"/>
              <a:t>Lichen is a fungus that has symbiotic photosynthetic algae living in close association. (credit a: modification of work by Scott Bauer, USDA; credit b: modification of work by Cory </a:t>
            </a:r>
            <a:r>
              <a:rPr lang="en-US" sz="1600" dirty="0" err="1"/>
              <a:t>Zanker</a:t>
            </a:r>
            <a:r>
              <a:rPr lang="en-US" sz="1600" dirty="0"/>
              <a:t>)</a:t>
            </a:r>
          </a:p>
        </p:txBody>
      </p:sp>
      <p:pic>
        <p:nvPicPr>
          <p:cNvPr id="2" name="Figure" descr="Photo (a) shows yellow termites, and photo (b) shows a tree covered with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382" b="-10382"/>
          <a:stretch>
            <a:fillRect/>
          </a:stretch>
        </p:blipFill>
        <p:spPr/>
      </p:pic>
      <p:pic>
        <p:nvPicPr>
          <p:cNvPr id="9" name="OpenStaxLogo" descr="openstax college logo">
            <a:extLst>
              <a:ext uri="{FF2B5EF4-FFF2-40B4-BE49-F238E27FC236}">
                <a16:creationId xmlns:a16="http://schemas.microsoft.com/office/drawing/2014/main" id="{3D0E6D4A-884C-4F52-9E80-700DE37975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19.21</a:t>
            </a:r>
          </a:p>
        </p:txBody>
      </p:sp>
    </p:spTree>
    <p:extLst>
      <p:ext uri="{BB962C8B-B14F-4D97-AF65-F5344CB8AC3E}">
        <p14:creationId xmlns:p14="http://schemas.microsoft.com/office/powerpoint/2010/main" val="68931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7858C8-E0DF-4C67-B7AF-F176296C3BF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life cycle of the tapeworm, a human worm parasite. (credit: modification of work by CDC)</a:t>
            </a:r>
          </a:p>
        </p:txBody>
      </p:sp>
      <p:pic>
        <p:nvPicPr>
          <p:cNvPr id="2" name="Figure" descr="The life cycle of a tapeworm begins when eggs or tapeworm segments in the feces are ingested by pigs or humans. The embryos hatch, penetrate the intestinal wall, and circulate to the musculature in both pigs and humans. This figure shows how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76" r="-25276"/>
          <a:stretch>
            <a:fillRect/>
          </a:stretch>
        </p:blipFill>
        <p:spPr/>
      </p:pic>
      <p:pic>
        <p:nvPicPr>
          <p:cNvPr id="9" name="OpenStaxLogo" descr="openstax college logo">
            <a:extLst>
              <a:ext uri="{FF2B5EF4-FFF2-40B4-BE49-F238E27FC236}">
                <a16:creationId xmlns:a16="http://schemas.microsoft.com/office/drawing/2014/main" id="{C41DD0C7-074D-47B0-8F7B-8BEBA22412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19.22</a:t>
            </a:r>
          </a:p>
        </p:txBody>
      </p:sp>
    </p:spTree>
    <p:extLst>
      <p:ext uri="{BB962C8B-B14F-4D97-AF65-F5344CB8AC3E}">
        <p14:creationId xmlns:p14="http://schemas.microsoft.com/office/powerpoint/2010/main" val="169192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2EF19EE-6F25-46BC-B04D-1AE656F0BC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greatest species richness for mammals in North America is associated in the equatorial latitudes. (credit: modification of work by NASA, CIESIN, Columbia University)</a:t>
            </a:r>
          </a:p>
        </p:txBody>
      </p:sp>
      <p:pic>
        <p:nvPicPr>
          <p:cNvPr id="2" name="Figure" descr="Map shows the special distribution of mammal species richness in North and South America. The highest number of mammal species, 179-228 per square kilometer, occurs in the Amazon region of South America. Species richness is generally highest in tropical latitudes, and then decreases to the north and south, and is at zero in the Arctic reg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736" r="-60736"/>
          <a:stretch>
            <a:fillRect/>
          </a:stretch>
        </p:blipFill>
        <p:spPr/>
      </p:pic>
      <p:pic>
        <p:nvPicPr>
          <p:cNvPr id="9" name="OpenStaxLogo" descr="openstax college logo">
            <a:extLst>
              <a:ext uri="{FF2B5EF4-FFF2-40B4-BE49-F238E27FC236}">
                <a16:creationId xmlns:a16="http://schemas.microsoft.com/office/drawing/2014/main" id="{79C5DCD3-154B-4CE6-83FF-FE570AD463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19.23</a:t>
            </a:r>
          </a:p>
        </p:txBody>
      </p:sp>
    </p:spTree>
    <p:extLst>
      <p:ext uri="{BB962C8B-B14F-4D97-AF65-F5344CB8AC3E}">
        <p14:creationId xmlns:p14="http://schemas.microsoft.com/office/powerpoint/2010/main" val="362361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F5DC82-FEED-4EA9-83C8-2C75D7ED4E5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is the foundation species of coral reef ecosystems. (credit: Jim E. Maragos, USFWS)</a:t>
            </a:r>
          </a:p>
        </p:txBody>
      </p:sp>
      <p:pic>
        <p:nvPicPr>
          <p:cNvPr id="2" name="Figure" descr="Photo shows pink brain-like coral and long, finger-like coral growing on a reef. Fish swim among the cor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47BE17B7-99EC-4F5B-8EC1-06122DE4E7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19.24</a:t>
            </a:r>
          </a:p>
        </p:txBody>
      </p:sp>
    </p:spTree>
    <p:extLst>
      <p:ext uri="{BB962C8B-B14F-4D97-AF65-F5344CB8AC3E}">
        <p14:creationId xmlns:p14="http://schemas.microsoft.com/office/powerpoint/2010/main" val="93028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5B3122-2686-47B2-A8ED-349502F0A5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sv-SE" sz="1600" dirty="0"/>
              <a:t>The </a:t>
            </a:r>
            <a:r>
              <a:rPr lang="sv-SE" sz="1600" i="1" dirty="0" err="1"/>
              <a:t>Pisaster</a:t>
            </a:r>
            <a:r>
              <a:rPr lang="sv-SE" sz="1600" i="1" dirty="0"/>
              <a:t> </a:t>
            </a:r>
            <a:r>
              <a:rPr lang="sv-SE" sz="1600" i="1" dirty="0" err="1"/>
              <a:t>ochraceus</a:t>
            </a:r>
            <a:r>
              <a:rPr lang="sv-SE" sz="1600" i="1" dirty="0"/>
              <a:t> </a:t>
            </a:r>
            <a:r>
              <a:rPr lang="sv-SE" sz="1600" dirty="0" err="1"/>
              <a:t>sea</a:t>
            </a:r>
            <a:r>
              <a:rPr lang="sv-SE" sz="1600" dirty="0"/>
              <a:t> star is a </a:t>
            </a:r>
            <a:r>
              <a:rPr lang="sv-SE" sz="1600" dirty="0" err="1"/>
              <a:t>keystone</a:t>
            </a:r>
            <a:r>
              <a:rPr lang="sv-SE" sz="1600" dirty="0"/>
              <a:t> species. (</a:t>
            </a:r>
            <a:r>
              <a:rPr lang="sv-SE" sz="1600" dirty="0" err="1"/>
              <a:t>credit</a:t>
            </a:r>
            <a:r>
              <a:rPr lang="sv-SE" sz="1600" dirty="0"/>
              <a:t>: Jerry </a:t>
            </a:r>
            <a:r>
              <a:rPr lang="sv-SE" sz="1600" dirty="0" err="1"/>
              <a:t>Kirkhart</a:t>
            </a:r>
            <a:r>
              <a:rPr lang="sv-SE" sz="1600" dirty="0"/>
              <a:t>)</a:t>
            </a:r>
            <a:endParaRPr lang="en-US" sz="1600" dirty="0"/>
          </a:p>
        </p:txBody>
      </p:sp>
      <p:pic>
        <p:nvPicPr>
          <p:cNvPr id="2" name="Figure" descr="Photo shows a reddish-brown sea st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006B238F-5C12-44CD-B55E-761DCC5F60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19.25</a:t>
            </a:r>
          </a:p>
        </p:txBody>
      </p:sp>
    </p:spTree>
    <p:extLst>
      <p:ext uri="{BB962C8B-B14F-4D97-AF65-F5344CB8AC3E}">
        <p14:creationId xmlns:p14="http://schemas.microsoft.com/office/powerpoint/2010/main" val="229274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930FFD-A28F-45AA-86F4-E30A1FF332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primary succession in lava on Maui, Hawaii, succulent plants are the pioneer species. (credit: Forest and Kim Starr)</a:t>
            </a:r>
          </a:p>
        </p:txBody>
      </p:sp>
      <p:pic>
        <p:nvPicPr>
          <p:cNvPr id="2" name="Figure" descr="Photo shows a succulent plant growing in bar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69" r="-34269"/>
          <a:stretch>
            <a:fillRect/>
          </a:stretch>
        </p:blipFill>
        <p:spPr/>
      </p:pic>
      <p:pic>
        <p:nvPicPr>
          <p:cNvPr id="9" name="OpenStaxLogo" descr="openstax college logo">
            <a:extLst>
              <a:ext uri="{FF2B5EF4-FFF2-40B4-BE49-F238E27FC236}">
                <a16:creationId xmlns:a16="http://schemas.microsoft.com/office/drawing/2014/main" id="{7544B568-6251-42D0-8B2C-8E1F6B50E3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19.26</a:t>
            </a:r>
          </a:p>
        </p:txBody>
      </p:sp>
    </p:spTree>
    <p:extLst>
      <p:ext uri="{BB962C8B-B14F-4D97-AF65-F5344CB8AC3E}">
        <p14:creationId xmlns:p14="http://schemas.microsoft.com/office/powerpoint/2010/main" val="404423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AAB92B-1616-4159-B962-68B2A6BEBE0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Secondary succession is seen in an oak and hickory forest after a forest fire. A sequence of the community present at three successive times at the same location is depicted.</a:t>
            </a:r>
          </a:p>
        </p:txBody>
      </p:sp>
      <p:pic>
        <p:nvPicPr>
          <p:cNvPr id="2" name="Figure" descr="The three illustrations show secondary succession of an oak and hickory forest. The first illustration shows a plot of land covered with pioneer species, including grasses and perennials. The second illustration shows the same plot of land later covered with intermediate species, including shrubs, pines, oak and hickory. The third illustration shows the plot of land covered with a climax community of mature oak and hickory. This community remains stable until the next disturb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pic>
        <p:nvPicPr>
          <p:cNvPr id="9" name="OpenStaxLogo" descr="openstax college logo">
            <a:extLst>
              <a:ext uri="{FF2B5EF4-FFF2-40B4-BE49-F238E27FC236}">
                <a16:creationId xmlns:a16="http://schemas.microsoft.com/office/drawing/2014/main" id="{2705E65C-E80A-4953-9400-E14896B7B3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19.27</a:t>
            </a:r>
          </a:p>
        </p:txBody>
      </p:sp>
    </p:spTree>
    <p:extLst>
      <p:ext uri="{BB962C8B-B14F-4D97-AF65-F5344CB8AC3E}">
        <p14:creationId xmlns:p14="http://schemas.microsoft.com/office/powerpoint/2010/main" val="29403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5D82EDE-ED18-4A50-8D49-7A8EA86C657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Australian mammals show a typical inverse relationship between population density and body size.</a:t>
            </a:r>
          </a:p>
        </p:txBody>
      </p:sp>
      <p:pic>
        <p:nvPicPr>
          <p:cNvPr id="2" name="Figure" descr="Graph plots log density in kilometers squared versus log body mass in grams. The values are inversely proportional, so that density decreases linearly with increasing body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07" r="-30707"/>
          <a:stretch>
            <a:fillRect/>
          </a:stretch>
        </p:blipFill>
        <p:spPr/>
      </p:pic>
      <p:pic>
        <p:nvPicPr>
          <p:cNvPr id="9" name="OpenStaxLogo" descr="openstax college logo">
            <a:extLst>
              <a:ext uri="{FF2B5EF4-FFF2-40B4-BE49-F238E27FC236}">
                <a16:creationId xmlns:a16="http://schemas.microsoft.com/office/drawing/2014/main" id="{0A320E98-6DFB-4619-9D6A-14B1027503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19.2</a:t>
            </a:r>
          </a:p>
        </p:txBody>
      </p:sp>
    </p:spTree>
    <p:extLst>
      <p:ext uri="{BB962C8B-B14F-4D97-AF65-F5344CB8AC3E}">
        <p14:creationId xmlns:p14="http://schemas.microsoft.com/office/powerpoint/2010/main" val="13284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1EDCAD-8C60-4689-8C28-B13F7E2D7E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Species may have a random, clumped, or uniform distribution. Plants such as </a:t>
            </a:r>
            <a:r>
              <a:rPr lang="en-US" sz="1600" dirty="0">
                <a:solidFill>
                  <a:srgbClr val="6CB255"/>
                </a:solidFill>
              </a:rPr>
              <a:t>(a)</a:t>
            </a:r>
            <a:r>
              <a:rPr lang="en-US" sz="1600" dirty="0"/>
              <a:t> dandelions with wind-dispersed seeds tend to be randomly distributed. Animals such as </a:t>
            </a:r>
            <a:r>
              <a:rPr lang="en-US" sz="1600" dirty="0">
                <a:solidFill>
                  <a:srgbClr val="6CB255"/>
                </a:solidFill>
              </a:rPr>
              <a:t>(b)</a:t>
            </a:r>
            <a:r>
              <a:rPr lang="en-US" sz="1600" dirty="0"/>
              <a:t> elephants that travel in groups exhibit a clumped distribution. Territorial birds such as </a:t>
            </a:r>
            <a:r>
              <a:rPr lang="en-US" sz="1600" dirty="0">
                <a:solidFill>
                  <a:srgbClr val="6CB255"/>
                </a:solidFill>
              </a:rPr>
              <a:t>(c)</a:t>
            </a:r>
            <a:r>
              <a:rPr lang="en-US" sz="1600" dirty="0"/>
              <a:t> penguins tend to have a uniform distribution. (credit a: modification of work by </a:t>
            </a:r>
            <a:r>
              <a:rPr lang="en-US" sz="1600" dirty="0" err="1"/>
              <a:t>Rosendahl</a:t>
            </a:r>
            <a:r>
              <a:rPr lang="en-US" sz="1600" dirty="0"/>
              <a:t>; credit b: modification of work by Rebecca Wood; credit c: modification of work by Ben Tubby)</a:t>
            </a:r>
          </a:p>
        </p:txBody>
      </p:sp>
      <p:pic>
        <p:nvPicPr>
          <p:cNvPr id="2" name="Figure"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82" b="-6382"/>
          <a:stretch>
            <a:fillRect/>
          </a:stretch>
        </p:blipFill>
        <p:spPr/>
      </p:pic>
      <p:pic>
        <p:nvPicPr>
          <p:cNvPr id="9" name="OpenStaxLogo" descr="openstax college logo">
            <a:extLst>
              <a:ext uri="{FF2B5EF4-FFF2-40B4-BE49-F238E27FC236}">
                <a16:creationId xmlns:a16="http://schemas.microsoft.com/office/drawing/2014/main" id="{0330489D-EB4B-4DF1-940F-B88A3D85E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19.3</a:t>
            </a:r>
          </a:p>
        </p:txBody>
      </p:sp>
    </p:spTree>
    <p:extLst>
      <p:ext uri="{BB962C8B-B14F-4D97-AF65-F5344CB8AC3E}">
        <p14:creationId xmlns:p14="http://schemas.microsoft.com/office/powerpoint/2010/main" val="405363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CAE8DE-F301-4372-AAEB-303DF854B4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p>
        </p:txBody>
      </p:sp>
      <p:pic>
        <p:nvPicPr>
          <p:cNvPr id="2" name="Figure"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84" r="-50784"/>
          <a:stretch>
            <a:fillRect/>
          </a:stretch>
        </p:blipFill>
        <p:spPr/>
      </p:pic>
      <p:pic>
        <p:nvPicPr>
          <p:cNvPr id="9" name="OpenStaxLogo" descr="openstax college logo">
            <a:extLst>
              <a:ext uri="{FF2B5EF4-FFF2-40B4-BE49-F238E27FC236}">
                <a16:creationId xmlns:a16="http://schemas.microsoft.com/office/drawing/2014/main" id="{24F29E74-3F33-4245-861D-660E1999A2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19.4</a:t>
            </a:r>
          </a:p>
        </p:txBody>
      </p:sp>
    </p:spTree>
    <p:extLst>
      <p:ext uri="{BB962C8B-B14F-4D97-AF65-F5344CB8AC3E}">
        <p14:creationId xmlns:p14="http://schemas.microsoft.com/office/powerpoint/2010/main" val="26645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CBA431-A88E-4900-BF3C-2A3CEB010F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When resources are unlimited, populations exhibit </a:t>
            </a:r>
            <a:r>
              <a:rPr lang="en-US" sz="1450" dirty="0">
                <a:solidFill>
                  <a:srgbClr val="6CB255"/>
                </a:solidFill>
              </a:rPr>
              <a:t>(a) </a:t>
            </a:r>
            <a:r>
              <a:rPr lang="en-US" sz="1450" dirty="0"/>
              <a:t>exponential growth, shown in a J-shaped curve. When resources are limited, populations exhibit </a:t>
            </a:r>
            <a:r>
              <a:rPr lang="en-US" sz="1450" dirty="0">
                <a:solidFill>
                  <a:srgbClr val="6CB255"/>
                </a:solidFill>
              </a:rPr>
              <a:t>(b) </a:t>
            </a:r>
            <a:r>
              <a:rPr lang="en-US" sz="1450" dirty="0"/>
              <a:t>logistic growth. In logistic growth, population expansion decreases as resources become scarce, and it levels off when the carrying capacity of the environment is reached. The logistic growth curve is S-shaped.</a:t>
            </a:r>
          </a:p>
        </p:txBody>
      </p:sp>
      <p:pic>
        <p:nvPicPr>
          <p:cNvPr id="2" name="Figure" descr="Both (a) and (b) graphs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pic>
        <p:nvPicPr>
          <p:cNvPr id="9" name="OpenStaxLogo" descr="openstax college logo">
            <a:extLst>
              <a:ext uri="{FF2B5EF4-FFF2-40B4-BE49-F238E27FC236}">
                <a16:creationId xmlns:a16="http://schemas.microsoft.com/office/drawing/2014/main" id="{28C5F019-E6C8-49A2-9D4E-EBD4B4C877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19.5</a:t>
            </a:r>
          </a:p>
        </p:txBody>
      </p:sp>
    </p:spTree>
    <p:extLst>
      <p:ext uri="{BB962C8B-B14F-4D97-AF65-F5344CB8AC3E}">
        <p14:creationId xmlns:p14="http://schemas.microsoft.com/office/powerpoint/2010/main" val="258387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104AF9-DFD3-496E-9928-52B24218888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Yeast grown in ideal conditions in a test tube shows a classical S-shaped logistic growth curve, whereas </a:t>
            </a:r>
            <a:r>
              <a:rPr lang="en-US" sz="1600" dirty="0">
                <a:solidFill>
                  <a:srgbClr val="6CB255"/>
                </a:solidFill>
              </a:rPr>
              <a:t>(b) </a:t>
            </a:r>
            <a:r>
              <a:rPr lang="en-US" sz="1600" dirty="0">
                <a:solidFill>
                  <a:schemeClr val="tx1"/>
                </a:solidFill>
              </a:rPr>
              <a:t>a natural population of seals shows real-world fluctuation. The yeast is visualized using differential interference contrast light </a:t>
            </a:r>
            <a:r>
              <a:rPr lang="en-US" sz="1600" dirty="0" err="1">
                <a:solidFill>
                  <a:schemeClr val="tx1"/>
                </a:solidFill>
              </a:rPr>
              <a:t>micrography</a:t>
            </a:r>
            <a:r>
              <a:rPr lang="en-US" sz="1600" dirty="0">
                <a:solidFill>
                  <a:schemeClr val="tx1"/>
                </a:solidFill>
              </a:rPr>
              <a:t>. (credit a: scale-bar data from Matt Russell)</a:t>
            </a:r>
          </a:p>
        </p:txBody>
      </p:sp>
      <p:pic>
        <p:nvPicPr>
          <p:cNvPr id="2" name="Figure"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9A9AB75-7598-40A7-83D7-BDF9F0596E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19.6</a:t>
            </a: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D58980-AF34-4B0F-9D0A-6D47583893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the age-specific mortality rates for wild donkeys from high- and low-density populations. The juvenile mortality is much higher in the high-density population because of maternal malnutrition caused by a shortage of high-quality food.</a:t>
            </a:r>
          </a:p>
        </p:txBody>
      </p:sp>
      <p:pic>
        <p:nvPicPr>
          <p:cNvPr id="2" name="Figure" descr="Graph with mortality rate from 0 to 0.7 on the Y axis and age in years from 0 to greater than or equal to 10.5 on the X axis. The mortality rate for the high-density population starts at about 0.6 at age 0 (near birth) then drops dramatically to about 0.03 at six months old, then climbs in a nearly straight line to reach about 0.2 at the age of 10.5 years. The mortality rate for the low-density population starts at about 0.2 at age 0 (near birth) then drops to about 0.06 at six months old, then gradually climbs only a small amount to reach about 0.1 at the age of 10.5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35" r="-30035"/>
          <a:stretch>
            <a:fillRect/>
          </a:stretch>
        </p:blipFill>
        <p:spPr/>
      </p:pic>
      <p:pic>
        <p:nvPicPr>
          <p:cNvPr id="9" name="OpenStaxLogo" descr="openstax college logo">
            <a:extLst>
              <a:ext uri="{FF2B5EF4-FFF2-40B4-BE49-F238E27FC236}">
                <a16:creationId xmlns:a16="http://schemas.microsoft.com/office/drawing/2014/main" id="{50A95133-915E-4D77-A576-2549715C2C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1925F9-46B2-4C92-AA7F-2A61B1549D1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three images include: </a:t>
            </a:r>
            <a:r>
              <a:rPr lang="en-US" sz="1600" dirty="0">
                <a:solidFill>
                  <a:srgbClr val="6CB255"/>
                </a:solidFill>
              </a:rPr>
              <a:t>(a) </a:t>
            </a:r>
            <a:r>
              <a:rPr lang="en-US" sz="1600" dirty="0"/>
              <a:t>1916 mural of a mammoth herd from the American Museum of Natural History, </a:t>
            </a:r>
            <a:r>
              <a:rPr lang="en-US" sz="1600" dirty="0">
                <a:solidFill>
                  <a:srgbClr val="6CB255"/>
                </a:solidFill>
              </a:rPr>
              <a:t>(b) </a:t>
            </a:r>
            <a:r>
              <a:rPr lang="en-US" sz="1600" dirty="0"/>
              <a:t>the only stuffed mammoth in the world is in the Museum of Zoology located in St. Petersburg, Russia, and </a:t>
            </a:r>
            <a:r>
              <a:rPr lang="en-US" sz="1600" dirty="0">
                <a:solidFill>
                  <a:srgbClr val="6CB255"/>
                </a:solidFill>
              </a:rPr>
              <a:t>(c) </a:t>
            </a:r>
            <a:r>
              <a:rPr lang="en-US" sz="1600" dirty="0"/>
              <a:t>a one-month-old baby mammoth, named </a:t>
            </a:r>
            <a:r>
              <a:rPr lang="en-US" sz="1600" dirty="0" err="1"/>
              <a:t>Lyuba</a:t>
            </a:r>
            <a:r>
              <a:rPr lang="en-US" sz="1600" dirty="0"/>
              <a:t>, discovered in Siberia in 2007. (credit a: modification of work by Charles R. Knight; credit b: modification of work by “</a:t>
            </a:r>
            <a:r>
              <a:rPr lang="en-US" sz="1600" dirty="0" err="1"/>
              <a:t>Tanapon</a:t>
            </a:r>
            <a:r>
              <a:rPr lang="en-US" sz="1600" dirty="0"/>
              <a:t>”/Flickr; credit c: modification of work by Matt </a:t>
            </a:r>
            <a:r>
              <a:rPr lang="en-US" sz="1600" dirty="0" err="1"/>
              <a:t>Howry</a:t>
            </a:r>
            <a:r>
              <a:rPr lang="en-US" sz="1600" dirty="0"/>
              <a:t>)</a:t>
            </a:r>
          </a:p>
        </p:txBody>
      </p:sp>
      <p:pic>
        <p:nvPicPr>
          <p:cNvPr id="2" name="Figure" descr="Image (a) shows a painting of mammoths walking in the snow. Photo (b) shows a stuffed mammoth sitting in a museum display case. Photo (c) shows a mummified baby mammoth, also in a display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911" r="-47911"/>
          <a:stretch>
            <a:fillRect/>
          </a:stretch>
        </p:blipFill>
        <p:spPr/>
      </p:pic>
      <p:pic>
        <p:nvPicPr>
          <p:cNvPr id="9" name="OpenStaxLogo" descr="openstax college logo">
            <a:extLst>
              <a:ext uri="{FF2B5EF4-FFF2-40B4-BE49-F238E27FC236}">
                <a16:creationId xmlns:a16="http://schemas.microsoft.com/office/drawing/2014/main" id="{802BF8C9-CD7D-4799-A816-A979D285E2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19.8</a:t>
            </a:r>
          </a:p>
        </p:txBody>
      </p:sp>
    </p:spTree>
    <p:extLst>
      <p:ext uri="{BB962C8B-B14F-4D97-AF65-F5344CB8AC3E}">
        <p14:creationId xmlns:p14="http://schemas.microsoft.com/office/powerpoint/2010/main" val="3636796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2818</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Concepts of Biology</vt:lpstr>
      <vt:lpstr>Figure 19.1</vt:lpstr>
      <vt:lpstr>Figure 19.2</vt:lpstr>
      <vt:lpstr>Figure 19.3</vt:lpstr>
      <vt:lpstr>Figure 19.4</vt:lpstr>
      <vt:lpstr>Figure 19.5</vt:lpstr>
      <vt:lpstr>Figure 19.6</vt:lpstr>
      <vt:lpstr>Figure 19.7</vt:lpstr>
      <vt:lpstr>Figure 19.8</vt:lpstr>
      <vt:lpstr>Figure 19.9</vt:lpstr>
      <vt:lpstr>Figure 19.10</vt:lpstr>
      <vt:lpstr>Figure 19.11</vt:lpstr>
      <vt:lpstr>Figure 19.12</vt:lpstr>
      <vt:lpstr>Figure 19.13</vt:lpstr>
      <vt:lpstr>Figure 19.14</vt:lpstr>
      <vt:lpstr>Figure 19.15</vt:lpstr>
      <vt:lpstr>Figure 19.16</vt:lpstr>
      <vt:lpstr>Figure 19.17</vt:lpstr>
      <vt:lpstr>Figure 19.18</vt:lpstr>
      <vt:lpstr>Figure 19.19</vt:lpstr>
      <vt:lpstr>Figure 19.20</vt:lpstr>
      <vt:lpstr>Figure 19.21</vt:lpstr>
      <vt:lpstr>Figure 19.22</vt:lpstr>
      <vt:lpstr>Figure 19.23</vt:lpstr>
      <vt:lpstr>Figure 19.24</vt:lpstr>
      <vt:lpstr>Figure 19.25</vt:lpstr>
      <vt:lpstr>Figure 19.26</vt:lpstr>
      <vt:lpstr>Figure 19.27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19 - POPULATION AND COMMUNITY ECOLOGY</dc:title>
  <dc:creator>Spuddy McSpare</dc:creator>
  <cp:lastModifiedBy>Conversion_08</cp:lastModifiedBy>
  <cp:revision>165</cp:revision>
  <dcterms:created xsi:type="dcterms:W3CDTF">2012-06-04T02:13:36Z</dcterms:created>
  <dcterms:modified xsi:type="dcterms:W3CDTF">2017-09-14T15:34:00Z</dcterms:modified>
</cp:coreProperties>
</file>